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9" r:id="rId16"/>
    <p:sldId id="300" r:id="rId17"/>
    <p:sldId id="290" r:id="rId18"/>
    <p:sldId id="291" r:id="rId19"/>
    <p:sldId id="293" r:id="rId20"/>
    <p:sldId id="298" r:id="rId21"/>
    <p:sldId id="294" r:id="rId22"/>
    <p:sldId id="304" r:id="rId23"/>
    <p:sldId id="295" r:id="rId24"/>
    <p:sldId id="302" r:id="rId25"/>
    <p:sldId id="303" r:id="rId26"/>
    <p:sldId id="301" r:id="rId2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726"/>
  </p:normalViewPr>
  <p:slideViewPr>
    <p:cSldViewPr>
      <p:cViewPr varScale="1">
        <p:scale>
          <a:sx n="67" d="100"/>
          <a:sy n="67" d="100"/>
        </p:scale>
        <p:origin x="81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115AC0A-051F-4702-9FBA-C8375D1F802E}" type="datetimeFigureOut">
              <a:rPr lang="en-IN" smtClean="0"/>
              <a:t>02-05-2024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B79DA9B-6165-4BB6-A8AF-DD166AB2EC1D}" type="slidenum">
              <a:rPr lang="en-IN" smtClean="0"/>
              <a:t>‹#›</a:t>
            </a:fld>
            <a:endParaRPr lang="en-IN"/>
          </a:p>
        </p:txBody>
      </p:sp>
    </p:spTree>
    <p:extLst>
      <p:ext uri="{BB962C8B-B14F-4D97-AF65-F5344CB8AC3E}">
        <p14:creationId xmlns:p14="http://schemas.microsoft.com/office/powerpoint/2010/main" val="3530489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79DA9B-6165-4BB6-A8AF-DD166AB2EC1D}" type="slidenum">
              <a:rPr lang="en-IN" smtClean="0"/>
              <a:t>5</a:t>
            </a:fld>
            <a:endParaRPr lang="en-IN"/>
          </a:p>
        </p:txBody>
      </p:sp>
    </p:spTree>
    <p:extLst>
      <p:ext uri="{BB962C8B-B14F-4D97-AF65-F5344CB8AC3E}">
        <p14:creationId xmlns:p14="http://schemas.microsoft.com/office/powerpoint/2010/main" val="22360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79DA9B-6165-4BB6-A8AF-DD166AB2EC1D}" type="slidenum">
              <a:rPr lang="en-IN" smtClean="0"/>
              <a:t>10</a:t>
            </a:fld>
            <a:endParaRPr lang="en-IN"/>
          </a:p>
        </p:txBody>
      </p:sp>
    </p:spTree>
    <p:extLst>
      <p:ext uri="{BB962C8B-B14F-4D97-AF65-F5344CB8AC3E}">
        <p14:creationId xmlns:p14="http://schemas.microsoft.com/office/powerpoint/2010/main" val="382691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79DA9B-6165-4BB6-A8AF-DD166AB2EC1D}" type="slidenum">
              <a:rPr lang="en-IN" smtClean="0"/>
              <a:t>19</a:t>
            </a:fld>
            <a:endParaRPr lang="en-IN"/>
          </a:p>
        </p:txBody>
      </p:sp>
    </p:spTree>
    <p:extLst>
      <p:ext uri="{BB962C8B-B14F-4D97-AF65-F5344CB8AC3E}">
        <p14:creationId xmlns:p14="http://schemas.microsoft.com/office/powerpoint/2010/main" val="1796811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913000" y="2388108"/>
            <a:ext cx="10365999" cy="1073150"/>
          </a:xfrm>
          <a:prstGeom prst="rect">
            <a:avLst/>
          </a:prstGeom>
        </p:spPr>
        <p:txBody>
          <a:bodyPr wrap="square" lIns="0" tIns="0" rIns="0" bIns="0">
            <a:spAutoFit/>
          </a:bodyPr>
          <a:lstStyle>
            <a:lvl1pPr>
              <a:defRPr sz="3200" b="1" i="0">
                <a:solidFill>
                  <a:srgbClr val="072C62"/>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003774"/>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5" name="Holder 5"/>
          <p:cNvSpPr>
            <a:spLocks noGrp="1"/>
          </p:cNvSpPr>
          <p:nvPr>
            <p:ph type="dt" sz="half" idx="6"/>
          </p:nvPr>
        </p:nvSpPr>
        <p:spPr/>
        <p:txBody>
          <a:bodyPr lIns="0" tIns="0" rIns="0" bIns="0"/>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6" name="Holder 6"/>
          <p:cNvSpPr>
            <a:spLocks noGrp="1"/>
          </p:cNvSpPr>
          <p:nvPr>
            <p:ph type="sldNum" sz="quarter" idx="7"/>
          </p:nvPr>
        </p:nvSpPr>
        <p:spPr/>
        <p:txBody>
          <a:bodyPr lIns="0" tIns="0" rIns="0" bIns="0"/>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2C6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rgbClr val="003774"/>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5" name="Holder 5"/>
          <p:cNvSpPr>
            <a:spLocks noGrp="1"/>
          </p:cNvSpPr>
          <p:nvPr>
            <p:ph type="dt" sz="half" idx="6"/>
          </p:nvPr>
        </p:nvSpPr>
        <p:spPr/>
        <p:txBody>
          <a:bodyPr lIns="0" tIns="0" rIns="0" bIns="0"/>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6" name="Holder 6"/>
          <p:cNvSpPr>
            <a:spLocks noGrp="1"/>
          </p:cNvSpPr>
          <p:nvPr>
            <p:ph type="sldNum" sz="quarter" idx="7"/>
          </p:nvPr>
        </p:nvSpPr>
        <p:spPr/>
        <p:txBody>
          <a:bodyPr lIns="0" tIns="0" rIns="0" bIns="0"/>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2C62"/>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6" name="Holder 6"/>
          <p:cNvSpPr>
            <a:spLocks noGrp="1"/>
          </p:cNvSpPr>
          <p:nvPr>
            <p:ph type="dt" sz="half" idx="6"/>
          </p:nvPr>
        </p:nvSpPr>
        <p:spPr/>
        <p:txBody>
          <a:bodyPr lIns="0" tIns="0" rIns="0" bIns="0"/>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7" name="Holder 7"/>
          <p:cNvSpPr>
            <a:spLocks noGrp="1"/>
          </p:cNvSpPr>
          <p:nvPr>
            <p:ph type="sldNum" sz="quarter" idx="7"/>
          </p:nvPr>
        </p:nvSpPr>
        <p:spPr/>
        <p:txBody>
          <a:bodyPr lIns="0" tIns="0" rIns="0" bIns="0"/>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2C6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4" name="Holder 4"/>
          <p:cNvSpPr>
            <a:spLocks noGrp="1"/>
          </p:cNvSpPr>
          <p:nvPr>
            <p:ph type="dt" sz="half" idx="6"/>
          </p:nvPr>
        </p:nvSpPr>
        <p:spPr/>
        <p:txBody>
          <a:bodyPr lIns="0" tIns="0" rIns="0" bIns="0"/>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5" name="Holder 5"/>
          <p:cNvSpPr>
            <a:spLocks noGrp="1"/>
          </p:cNvSpPr>
          <p:nvPr>
            <p:ph type="sldNum" sz="quarter" idx="7"/>
          </p:nvPr>
        </p:nvSpPr>
        <p:spPr/>
        <p:txBody>
          <a:bodyPr lIns="0" tIns="0" rIns="0" bIns="0"/>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3" name="Holder 3"/>
          <p:cNvSpPr>
            <a:spLocks noGrp="1"/>
          </p:cNvSpPr>
          <p:nvPr>
            <p:ph type="dt" sz="half" idx="6"/>
          </p:nvPr>
        </p:nvSpPr>
        <p:spPr/>
        <p:txBody>
          <a:bodyPr lIns="0" tIns="0" rIns="0" bIns="0"/>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4" name="Holder 4"/>
          <p:cNvSpPr>
            <a:spLocks noGrp="1"/>
          </p:cNvSpPr>
          <p:nvPr>
            <p:ph type="sldNum" sz="quarter" idx="7"/>
          </p:nvPr>
        </p:nvSpPr>
        <p:spPr/>
        <p:txBody>
          <a:bodyPr lIns="0" tIns="0" rIns="0" bIns="0"/>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FD6BAD-DC47-4881-B9C6-A261981177B5}" type="datetimeFigureOut">
              <a:rPr lang="en-IN" smtClean="0"/>
              <a:t>02-05-2024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A2F70D8-A30C-4D36-919B-E89A80E26976}" type="slidenum">
              <a:rPr lang="en-IN" smtClean="0"/>
              <a:t>‹#›</a:t>
            </a:fld>
            <a:endParaRPr lang="en-IN"/>
          </a:p>
        </p:txBody>
      </p:sp>
    </p:spTree>
    <p:extLst>
      <p:ext uri="{BB962C8B-B14F-4D97-AF65-F5344CB8AC3E}">
        <p14:creationId xmlns:p14="http://schemas.microsoft.com/office/powerpoint/2010/main" val="216623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0730057" cy="565872"/>
          </a:xfrm>
          <a:prstGeom prst="rect">
            <a:avLst/>
          </a:prstGeom>
        </p:spPr>
      </p:pic>
      <p:pic>
        <p:nvPicPr>
          <p:cNvPr id="17" name="bg object 17"/>
          <p:cNvPicPr/>
          <p:nvPr/>
        </p:nvPicPr>
        <p:blipFill>
          <a:blip r:embed="rId9" cstate="print"/>
          <a:stretch>
            <a:fillRect/>
          </a:stretch>
        </p:blipFill>
        <p:spPr>
          <a:xfrm>
            <a:off x="11060309" y="177976"/>
            <a:ext cx="760648" cy="726641"/>
          </a:xfrm>
          <a:prstGeom prst="rect">
            <a:avLst/>
          </a:prstGeom>
        </p:spPr>
      </p:pic>
      <p:sp>
        <p:nvSpPr>
          <p:cNvPr id="2" name="Holder 2"/>
          <p:cNvSpPr>
            <a:spLocks noGrp="1"/>
          </p:cNvSpPr>
          <p:nvPr>
            <p:ph type="title"/>
          </p:nvPr>
        </p:nvSpPr>
        <p:spPr>
          <a:xfrm>
            <a:off x="916939" y="733044"/>
            <a:ext cx="9072880" cy="513080"/>
          </a:xfrm>
          <a:prstGeom prst="rect">
            <a:avLst/>
          </a:prstGeom>
        </p:spPr>
        <p:txBody>
          <a:bodyPr wrap="square" lIns="0" tIns="0" rIns="0" bIns="0">
            <a:spAutoFit/>
          </a:bodyPr>
          <a:lstStyle>
            <a:lvl1pPr>
              <a:defRPr sz="3200" b="1" i="0">
                <a:solidFill>
                  <a:srgbClr val="072C62"/>
                </a:solidFill>
                <a:latin typeface="Arial"/>
                <a:cs typeface="Arial"/>
              </a:defRPr>
            </a:lvl1pPr>
          </a:lstStyle>
          <a:p>
            <a:endParaRPr/>
          </a:p>
        </p:txBody>
      </p:sp>
      <p:sp>
        <p:nvSpPr>
          <p:cNvPr id="3" name="Holder 3"/>
          <p:cNvSpPr>
            <a:spLocks noGrp="1"/>
          </p:cNvSpPr>
          <p:nvPr>
            <p:ph type="body" idx="1"/>
          </p:nvPr>
        </p:nvSpPr>
        <p:spPr>
          <a:xfrm>
            <a:off x="5033798" y="2379979"/>
            <a:ext cx="6445884" cy="2957829"/>
          </a:xfrm>
          <a:prstGeom prst="rect">
            <a:avLst/>
          </a:prstGeom>
        </p:spPr>
        <p:txBody>
          <a:bodyPr wrap="square" lIns="0" tIns="0" rIns="0" bIns="0">
            <a:spAutoFit/>
          </a:bodyPr>
          <a:lstStyle>
            <a:lvl1pPr>
              <a:defRPr sz="2400" b="0" i="0">
                <a:solidFill>
                  <a:srgbClr val="003774"/>
                </a:solidFill>
                <a:latin typeface="Arial MT"/>
                <a:cs typeface="Arial MT"/>
              </a:defRPr>
            </a:lvl1pPr>
          </a:lstStyle>
          <a:p>
            <a:endParaRPr/>
          </a:p>
        </p:txBody>
      </p:sp>
      <p:sp>
        <p:nvSpPr>
          <p:cNvPr id="4" name="Holder 4"/>
          <p:cNvSpPr>
            <a:spLocks noGrp="1"/>
          </p:cNvSpPr>
          <p:nvPr>
            <p:ph type="ftr" sz="quarter" idx="5"/>
          </p:nvPr>
        </p:nvSpPr>
        <p:spPr>
          <a:xfrm>
            <a:off x="10260750" y="6349330"/>
            <a:ext cx="445134" cy="167640"/>
          </a:xfrm>
          <a:prstGeom prst="rect">
            <a:avLst/>
          </a:prstGeom>
        </p:spPr>
        <p:txBody>
          <a:bodyPr wrap="square" lIns="0" tIns="0" rIns="0" bIns="0">
            <a:spAutoFit/>
          </a:bodyPr>
          <a:lstStyle>
            <a:lvl1pPr>
              <a:defRPr sz="1000" b="0" i="0">
                <a:solidFill>
                  <a:srgbClr val="072C62"/>
                </a:solidFill>
                <a:latin typeface="Arial MT"/>
                <a:cs typeface="Arial MT"/>
              </a:defRPr>
            </a:lvl1pPr>
          </a:lstStyle>
          <a:p>
            <a:pPr marL="12700">
              <a:lnSpc>
                <a:spcPct val="100000"/>
              </a:lnSpc>
              <a:spcBef>
                <a:spcPts val="5"/>
              </a:spcBef>
            </a:pPr>
            <a:r>
              <a:rPr spc="-10" dirty="0"/>
              <a:t>1/22/24</a:t>
            </a:r>
          </a:p>
        </p:txBody>
      </p:sp>
      <p:sp>
        <p:nvSpPr>
          <p:cNvPr id="5" name="Holder 5"/>
          <p:cNvSpPr>
            <a:spLocks noGrp="1"/>
          </p:cNvSpPr>
          <p:nvPr>
            <p:ph type="dt" sz="half" idx="6"/>
          </p:nvPr>
        </p:nvSpPr>
        <p:spPr>
          <a:xfrm>
            <a:off x="4776250" y="6316144"/>
            <a:ext cx="2470784" cy="211454"/>
          </a:xfrm>
          <a:prstGeom prst="rect">
            <a:avLst/>
          </a:prstGeom>
        </p:spPr>
        <p:txBody>
          <a:bodyPr wrap="square" lIns="0" tIns="0" rIns="0" bIns="0">
            <a:spAutoFit/>
          </a:bodyPr>
          <a:lstStyle>
            <a:lvl1pPr>
              <a:defRPr sz="1200" b="0" i="0">
                <a:solidFill>
                  <a:srgbClr val="7F7F7F"/>
                </a:solidFill>
                <a:latin typeface="Calibri"/>
                <a:cs typeface="Calibri"/>
              </a:defRPr>
            </a:lvl1pPr>
          </a:lstStyle>
          <a:p>
            <a:pPr marL="12700">
              <a:lnSpc>
                <a:spcPct val="100000"/>
              </a:lnSpc>
              <a:spcBef>
                <a:spcPts val="40"/>
              </a:spcBef>
            </a:pPr>
            <a:r>
              <a:rPr dirty="0"/>
              <a:t>CS</a:t>
            </a:r>
            <a:r>
              <a:rPr spc="10" dirty="0"/>
              <a:t> </a:t>
            </a:r>
            <a:r>
              <a:rPr dirty="0"/>
              <a:t>-</a:t>
            </a:r>
            <a:r>
              <a:rPr spc="5" dirty="0"/>
              <a:t> </a:t>
            </a:r>
            <a:r>
              <a:rPr spc="-10" dirty="0"/>
              <a:t>47205/57205:</a:t>
            </a:r>
            <a:r>
              <a:rPr spc="20" dirty="0"/>
              <a:t> </a:t>
            </a:r>
            <a:r>
              <a:rPr spc="-10" dirty="0"/>
              <a:t>Information</a:t>
            </a:r>
            <a:r>
              <a:rPr spc="5" dirty="0"/>
              <a:t> </a:t>
            </a:r>
            <a:r>
              <a:rPr spc="-10" dirty="0"/>
              <a:t>Security</a:t>
            </a:r>
          </a:p>
        </p:txBody>
      </p:sp>
      <p:sp>
        <p:nvSpPr>
          <p:cNvPr id="6" name="Holder 6"/>
          <p:cNvSpPr>
            <a:spLocks noGrp="1"/>
          </p:cNvSpPr>
          <p:nvPr>
            <p:ph type="sldNum" sz="quarter" idx="7"/>
          </p:nvPr>
        </p:nvSpPr>
        <p:spPr>
          <a:xfrm>
            <a:off x="385963" y="6349330"/>
            <a:ext cx="228600" cy="167640"/>
          </a:xfrm>
          <a:prstGeom prst="rect">
            <a:avLst/>
          </a:prstGeom>
        </p:spPr>
        <p:txBody>
          <a:bodyPr wrap="square" lIns="0" tIns="0" rIns="0" bIns="0">
            <a:spAutoFit/>
          </a:bodyPr>
          <a:lstStyle>
            <a:lvl1pPr>
              <a:defRPr sz="1000" b="0" i="0">
                <a:solidFill>
                  <a:srgbClr val="7F7F7F"/>
                </a:solidFill>
                <a:latin typeface="Arial MT"/>
                <a:cs typeface="Arial MT"/>
              </a:defRPr>
            </a:lvl1pPr>
          </a:lstStyle>
          <a:p>
            <a:pPr marL="38100">
              <a:lnSpc>
                <a:spcPct val="100000"/>
              </a:lnSpc>
              <a:spcBef>
                <a:spcPts val="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Group5-PotHoleDetectionProject/PotHoleDetec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3774"/>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0" y="45719"/>
              <a:ext cx="6751320" cy="6812280"/>
            </a:xfrm>
            <a:prstGeom prst="rect">
              <a:avLst/>
            </a:prstGeom>
          </p:spPr>
        </p:pic>
        <p:pic>
          <p:nvPicPr>
            <p:cNvPr id="5" name="object 5"/>
            <p:cNvPicPr/>
            <p:nvPr/>
          </p:nvPicPr>
          <p:blipFill>
            <a:blip r:embed="rId3" cstate="print"/>
            <a:stretch>
              <a:fillRect/>
            </a:stretch>
          </p:blipFill>
          <p:spPr>
            <a:xfrm>
              <a:off x="0" y="0"/>
              <a:ext cx="12191998" cy="601979"/>
            </a:xfrm>
            <a:prstGeom prst="rect">
              <a:avLst/>
            </a:prstGeom>
          </p:spPr>
        </p:pic>
        <p:sp>
          <p:nvSpPr>
            <p:cNvPr id="6" name="object 6"/>
            <p:cNvSpPr/>
            <p:nvPr/>
          </p:nvSpPr>
          <p:spPr>
            <a:xfrm>
              <a:off x="4803203" y="2501734"/>
              <a:ext cx="2543810" cy="1619250"/>
            </a:xfrm>
            <a:custGeom>
              <a:avLst/>
              <a:gdLst/>
              <a:ahLst/>
              <a:cxnLst/>
              <a:rect l="l" t="t" r="r" b="b"/>
              <a:pathLst>
                <a:path w="2543809" h="1619250">
                  <a:moveTo>
                    <a:pt x="1164463" y="610260"/>
                  </a:moveTo>
                  <a:lnTo>
                    <a:pt x="1153909" y="610260"/>
                  </a:lnTo>
                  <a:lnTo>
                    <a:pt x="1151991" y="614095"/>
                  </a:lnTo>
                  <a:lnTo>
                    <a:pt x="1150061" y="624649"/>
                  </a:lnTo>
                  <a:lnTo>
                    <a:pt x="1143990" y="650557"/>
                  </a:lnTo>
                  <a:lnTo>
                    <a:pt x="1123213" y="684022"/>
                  </a:lnTo>
                  <a:lnTo>
                    <a:pt x="1073746" y="699833"/>
                  </a:lnTo>
                  <a:lnTo>
                    <a:pt x="1023302" y="702970"/>
                  </a:lnTo>
                  <a:lnTo>
                    <a:pt x="972858" y="704126"/>
                  </a:lnTo>
                  <a:lnTo>
                    <a:pt x="939723" y="704291"/>
                  </a:lnTo>
                  <a:lnTo>
                    <a:pt x="883056" y="701306"/>
                  </a:lnTo>
                  <a:lnTo>
                    <a:pt x="849884" y="689775"/>
                  </a:lnTo>
                  <a:lnTo>
                    <a:pt x="833793" y="665835"/>
                  </a:lnTo>
                  <a:lnTo>
                    <a:pt x="828408" y="625614"/>
                  </a:lnTo>
                  <a:lnTo>
                    <a:pt x="828001" y="596061"/>
                  </a:lnTo>
                  <a:lnTo>
                    <a:pt x="828408" y="373253"/>
                  </a:lnTo>
                  <a:lnTo>
                    <a:pt x="830313" y="370382"/>
                  </a:lnTo>
                  <a:lnTo>
                    <a:pt x="932383" y="371703"/>
                  </a:lnTo>
                  <a:lnTo>
                    <a:pt x="996670" y="373214"/>
                  </a:lnTo>
                  <a:lnTo>
                    <a:pt x="1036828" y="375183"/>
                  </a:lnTo>
                  <a:lnTo>
                    <a:pt x="1079423" y="388378"/>
                  </a:lnTo>
                  <a:lnTo>
                    <a:pt x="1100188" y="425665"/>
                  </a:lnTo>
                  <a:lnTo>
                    <a:pt x="1100658" y="445211"/>
                  </a:lnTo>
                  <a:lnTo>
                    <a:pt x="1102588" y="449059"/>
                  </a:lnTo>
                  <a:lnTo>
                    <a:pt x="1114094" y="449059"/>
                  </a:lnTo>
                  <a:lnTo>
                    <a:pt x="1114094" y="430822"/>
                  </a:lnTo>
                  <a:lnTo>
                    <a:pt x="1114425" y="421093"/>
                  </a:lnTo>
                  <a:lnTo>
                    <a:pt x="1117930" y="369430"/>
                  </a:lnTo>
                  <a:lnTo>
                    <a:pt x="1124826" y="322059"/>
                  </a:lnTo>
                  <a:lnTo>
                    <a:pt x="1125613" y="315696"/>
                  </a:lnTo>
                  <a:lnTo>
                    <a:pt x="1125613" y="309930"/>
                  </a:lnTo>
                  <a:lnTo>
                    <a:pt x="1123683" y="308013"/>
                  </a:lnTo>
                  <a:lnTo>
                    <a:pt x="1116977" y="308013"/>
                  </a:lnTo>
                  <a:lnTo>
                    <a:pt x="1113129" y="312826"/>
                  </a:lnTo>
                  <a:lnTo>
                    <a:pt x="1106424" y="320484"/>
                  </a:lnTo>
                  <a:lnTo>
                    <a:pt x="1061326" y="333921"/>
                  </a:lnTo>
                  <a:lnTo>
                    <a:pt x="1018273" y="335026"/>
                  </a:lnTo>
                  <a:lnTo>
                    <a:pt x="944143" y="335597"/>
                  </a:lnTo>
                  <a:lnTo>
                    <a:pt x="829373" y="335838"/>
                  </a:lnTo>
                  <a:lnTo>
                    <a:pt x="828408" y="332968"/>
                  </a:lnTo>
                  <a:lnTo>
                    <a:pt x="828408" y="54711"/>
                  </a:lnTo>
                  <a:lnTo>
                    <a:pt x="830313" y="51828"/>
                  </a:lnTo>
                  <a:lnTo>
                    <a:pt x="930186" y="52552"/>
                  </a:lnTo>
                  <a:lnTo>
                    <a:pt x="994384" y="53467"/>
                  </a:lnTo>
                  <a:lnTo>
                    <a:pt x="1063447" y="58496"/>
                  </a:lnTo>
                  <a:lnTo>
                    <a:pt x="1100772" y="68046"/>
                  </a:lnTo>
                  <a:lnTo>
                    <a:pt x="1114082" y="113690"/>
                  </a:lnTo>
                  <a:lnTo>
                    <a:pt x="1114298" y="129552"/>
                  </a:lnTo>
                  <a:lnTo>
                    <a:pt x="1116215" y="134353"/>
                  </a:lnTo>
                  <a:lnTo>
                    <a:pt x="1125804" y="134353"/>
                  </a:lnTo>
                  <a:lnTo>
                    <a:pt x="1127734" y="128600"/>
                  </a:lnTo>
                  <a:lnTo>
                    <a:pt x="1128699" y="123786"/>
                  </a:lnTo>
                  <a:lnTo>
                    <a:pt x="1130122" y="110388"/>
                  </a:lnTo>
                  <a:lnTo>
                    <a:pt x="1133487" y="60464"/>
                  </a:lnTo>
                  <a:lnTo>
                    <a:pt x="1135900" y="43040"/>
                  </a:lnTo>
                  <a:lnTo>
                    <a:pt x="1140371" y="21475"/>
                  </a:lnTo>
                  <a:lnTo>
                    <a:pt x="1141158" y="15367"/>
                  </a:lnTo>
                  <a:lnTo>
                    <a:pt x="1141158" y="10579"/>
                  </a:lnTo>
                  <a:lnTo>
                    <a:pt x="1140206" y="6718"/>
                  </a:lnTo>
                  <a:lnTo>
                    <a:pt x="1132535" y="6718"/>
                  </a:lnTo>
                  <a:lnTo>
                    <a:pt x="1128699" y="10579"/>
                  </a:lnTo>
                  <a:lnTo>
                    <a:pt x="1116774" y="12954"/>
                  </a:lnTo>
                  <a:lnTo>
                    <a:pt x="1053630" y="16738"/>
                  </a:lnTo>
                  <a:lnTo>
                    <a:pt x="997966" y="17005"/>
                  </a:lnTo>
                  <a:lnTo>
                    <a:pt x="788111" y="17284"/>
                  </a:lnTo>
                  <a:lnTo>
                    <a:pt x="748779" y="15367"/>
                  </a:lnTo>
                  <a:lnTo>
                    <a:pt x="732167" y="14808"/>
                  </a:lnTo>
                  <a:lnTo>
                    <a:pt x="714590" y="14528"/>
                  </a:lnTo>
                  <a:lnTo>
                    <a:pt x="669137" y="14414"/>
                  </a:lnTo>
                  <a:lnTo>
                    <a:pt x="664324" y="16332"/>
                  </a:lnTo>
                  <a:lnTo>
                    <a:pt x="664324" y="25920"/>
                  </a:lnTo>
                  <a:lnTo>
                    <a:pt x="668159" y="27838"/>
                  </a:lnTo>
                  <a:lnTo>
                    <a:pt x="679678" y="28016"/>
                  </a:lnTo>
                  <a:lnTo>
                    <a:pt x="688682" y="28562"/>
                  </a:lnTo>
                  <a:lnTo>
                    <a:pt x="736409" y="48348"/>
                  </a:lnTo>
                  <a:lnTo>
                    <a:pt x="745896" y="85407"/>
                  </a:lnTo>
                  <a:lnTo>
                    <a:pt x="747572" y="144424"/>
                  </a:lnTo>
                  <a:lnTo>
                    <a:pt x="747814" y="292658"/>
                  </a:lnTo>
                  <a:lnTo>
                    <a:pt x="747737" y="527265"/>
                  </a:lnTo>
                  <a:lnTo>
                    <a:pt x="747217" y="585076"/>
                  </a:lnTo>
                  <a:lnTo>
                    <a:pt x="745782" y="633171"/>
                  </a:lnTo>
                  <a:lnTo>
                    <a:pt x="739736" y="689203"/>
                  </a:lnTo>
                  <a:lnTo>
                    <a:pt x="715187" y="722528"/>
                  </a:lnTo>
                  <a:lnTo>
                    <a:pt x="692277" y="726084"/>
                  </a:lnTo>
                  <a:lnTo>
                    <a:pt x="688949" y="725906"/>
                  </a:lnTo>
                  <a:lnTo>
                    <a:pt x="638086" y="713892"/>
                  </a:lnTo>
                  <a:lnTo>
                    <a:pt x="579551" y="680072"/>
                  </a:lnTo>
                  <a:lnTo>
                    <a:pt x="544969" y="650468"/>
                  </a:lnTo>
                  <a:lnTo>
                    <a:pt x="495109" y="604507"/>
                  </a:lnTo>
                  <a:lnTo>
                    <a:pt x="429958" y="539788"/>
                  </a:lnTo>
                  <a:lnTo>
                    <a:pt x="382600" y="491464"/>
                  </a:lnTo>
                  <a:lnTo>
                    <a:pt x="287591" y="393357"/>
                  </a:lnTo>
                  <a:lnTo>
                    <a:pt x="251650" y="355752"/>
                  </a:lnTo>
                  <a:lnTo>
                    <a:pt x="231241" y="333921"/>
                  </a:lnTo>
                  <a:lnTo>
                    <a:pt x="252209" y="311632"/>
                  </a:lnTo>
                  <a:lnTo>
                    <a:pt x="289598" y="273900"/>
                  </a:lnTo>
                  <a:lnTo>
                    <a:pt x="335343" y="228498"/>
                  </a:lnTo>
                  <a:lnTo>
                    <a:pt x="419760" y="145681"/>
                  </a:lnTo>
                  <a:lnTo>
                    <a:pt x="471208" y="95923"/>
                  </a:lnTo>
                  <a:lnTo>
                    <a:pt x="519239" y="55651"/>
                  </a:lnTo>
                  <a:lnTo>
                    <a:pt x="560425" y="35534"/>
                  </a:lnTo>
                  <a:lnTo>
                    <a:pt x="599694" y="27838"/>
                  </a:lnTo>
                  <a:lnTo>
                    <a:pt x="607364" y="27838"/>
                  </a:lnTo>
                  <a:lnTo>
                    <a:pt x="609295" y="25920"/>
                  </a:lnTo>
                  <a:lnTo>
                    <a:pt x="609295" y="16332"/>
                  </a:lnTo>
                  <a:lnTo>
                    <a:pt x="605447" y="14414"/>
                  </a:lnTo>
                  <a:lnTo>
                    <a:pt x="594893" y="14414"/>
                  </a:lnTo>
                  <a:lnTo>
                    <a:pt x="571055" y="14859"/>
                  </a:lnTo>
                  <a:lnTo>
                    <a:pt x="502780" y="17284"/>
                  </a:lnTo>
                  <a:lnTo>
                    <a:pt x="484517" y="16840"/>
                  </a:lnTo>
                  <a:lnTo>
                    <a:pt x="446925" y="14859"/>
                  </a:lnTo>
                  <a:lnTo>
                    <a:pt x="430822" y="14414"/>
                  </a:lnTo>
                  <a:lnTo>
                    <a:pt x="424103" y="14414"/>
                  </a:lnTo>
                  <a:lnTo>
                    <a:pt x="419303" y="16332"/>
                  </a:lnTo>
                  <a:lnTo>
                    <a:pt x="419303" y="24955"/>
                  </a:lnTo>
                  <a:lnTo>
                    <a:pt x="423138" y="26885"/>
                  </a:lnTo>
                  <a:lnTo>
                    <a:pt x="435622" y="31673"/>
                  </a:lnTo>
                  <a:lnTo>
                    <a:pt x="440423" y="37439"/>
                  </a:lnTo>
                  <a:lnTo>
                    <a:pt x="440423" y="48945"/>
                  </a:lnTo>
                  <a:lnTo>
                    <a:pt x="436105" y="62712"/>
                  </a:lnTo>
                  <a:lnTo>
                    <a:pt x="424586" y="79171"/>
                  </a:lnTo>
                  <a:lnTo>
                    <a:pt x="408038" y="97790"/>
                  </a:lnTo>
                  <a:lnTo>
                    <a:pt x="361111" y="146964"/>
                  </a:lnTo>
                  <a:lnTo>
                    <a:pt x="183972" y="329311"/>
                  </a:lnTo>
                  <a:lnTo>
                    <a:pt x="164084" y="350240"/>
                  </a:lnTo>
                  <a:lnTo>
                    <a:pt x="160235" y="350240"/>
                  </a:lnTo>
                  <a:lnTo>
                    <a:pt x="160477" y="144424"/>
                  </a:lnTo>
                  <a:lnTo>
                    <a:pt x="162166" y="85407"/>
                  </a:lnTo>
                  <a:lnTo>
                    <a:pt x="170916" y="47269"/>
                  </a:lnTo>
                  <a:lnTo>
                    <a:pt x="214934" y="27838"/>
                  </a:lnTo>
                  <a:lnTo>
                    <a:pt x="225475" y="27838"/>
                  </a:lnTo>
                  <a:lnTo>
                    <a:pt x="229323" y="25920"/>
                  </a:lnTo>
                  <a:lnTo>
                    <a:pt x="229323" y="16332"/>
                  </a:lnTo>
                  <a:lnTo>
                    <a:pt x="224536" y="14414"/>
                  </a:lnTo>
                  <a:lnTo>
                    <a:pt x="213982" y="14414"/>
                  </a:lnTo>
                  <a:lnTo>
                    <a:pt x="188506" y="14859"/>
                  </a:lnTo>
                  <a:lnTo>
                    <a:pt x="120904" y="17284"/>
                  </a:lnTo>
                  <a:lnTo>
                    <a:pt x="49250" y="14859"/>
                  </a:lnTo>
                  <a:lnTo>
                    <a:pt x="4800" y="14414"/>
                  </a:lnTo>
                  <a:lnTo>
                    <a:pt x="0" y="16332"/>
                  </a:lnTo>
                  <a:lnTo>
                    <a:pt x="0" y="25920"/>
                  </a:lnTo>
                  <a:lnTo>
                    <a:pt x="3835" y="27838"/>
                  </a:lnTo>
                  <a:lnTo>
                    <a:pt x="15341" y="28016"/>
                  </a:lnTo>
                  <a:lnTo>
                    <a:pt x="24345" y="28562"/>
                  </a:lnTo>
                  <a:lnTo>
                    <a:pt x="72085" y="48348"/>
                  </a:lnTo>
                  <a:lnTo>
                    <a:pt x="81559" y="85407"/>
                  </a:lnTo>
                  <a:lnTo>
                    <a:pt x="83248" y="144424"/>
                  </a:lnTo>
                  <a:lnTo>
                    <a:pt x="83489" y="292658"/>
                  </a:lnTo>
                  <a:lnTo>
                    <a:pt x="83413" y="527265"/>
                  </a:lnTo>
                  <a:lnTo>
                    <a:pt x="82880" y="585076"/>
                  </a:lnTo>
                  <a:lnTo>
                    <a:pt x="81457" y="633171"/>
                  </a:lnTo>
                  <a:lnTo>
                    <a:pt x="75412" y="689203"/>
                  </a:lnTo>
                  <a:lnTo>
                    <a:pt x="50850" y="722528"/>
                  </a:lnTo>
                  <a:lnTo>
                    <a:pt x="22059" y="726363"/>
                  </a:lnTo>
                  <a:lnTo>
                    <a:pt x="16319" y="726363"/>
                  </a:lnTo>
                  <a:lnTo>
                    <a:pt x="14401" y="729246"/>
                  </a:lnTo>
                  <a:lnTo>
                    <a:pt x="14401" y="737870"/>
                  </a:lnTo>
                  <a:lnTo>
                    <a:pt x="19189" y="739800"/>
                  </a:lnTo>
                  <a:lnTo>
                    <a:pt x="29756" y="739800"/>
                  </a:lnTo>
                  <a:lnTo>
                    <a:pt x="55206" y="739343"/>
                  </a:lnTo>
                  <a:lnTo>
                    <a:pt x="121856" y="736917"/>
                  </a:lnTo>
                  <a:lnTo>
                    <a:pt x="196202" y="739343"/>
                  </a:lnTo>
                  <a:lnTo>
                    <a:pt x="242760" y="739800"/>
                  </a:lnTo>
                  <a:lnTo>
                    <a:pt x="247561" y="736917"/>
                  </a:lnTo>
                  <a:lnTo>
                    <a:pt x="247561" y="729246"/>
                  </a:lnTo>
                  <a:lnTo>
                    <a:pt x="245643" y="726363"/>
                  </a:lnTo>
                  <a:lnTo>
                    <a:pt x="239877" y="726363"/>
                  </a:lnTo>
                  <a:lnTo>
                    <a:pt x="232283" y="726033"/>
                  </a:lnTo>
                  <a:lnTo>
                    <a:pt x="184873" y="716572"/>
                  </a:lnTo>
                  <a:lnTo>
                    <a:pt x="165023" y="669759"/>
                  </a:lnTo>
                  <a:lnTo>
                    <a:pt x="160832" y="585076"/>
                  </a:lnTo>
                  <a:lnTo>
                    <a:pt x="160312" y="527265"/>
                  </a:lnTo>
                  <a:lnTo>
                    <a:pt x="160235" y="367512"/>
                  </a:lnTo>
                  <a:lnTo>
                    <a:pt x="165023" y="367512"/>
                  </a:lnTo>
                  <a:lnTo>
                    <a:pt x="189052" y="395706"/>
                  </a:lnTo>
                  <a:lnTo>
                    <a:pt x="224116" y="435114"/>
                  </a:lnTo>
                  <a:lnTo>
                    <a:pt x="266484" y="481685"/>
                  </a:lnTo>
                  <a:lnTo>
                    <a:pt x="312432" y="531342"/>
                  </a:lnTo>
                  <a:lnTo>
                    <a:pt x="358254" y="580009"/>
                  </a:lnTo>
                  <a:lnTo>
                    <a:pt x="400215" y="623608"/>
                  </a:lnTo>
                  <a:lnTo>
                    <a:pt x="434606" y="658075"/>
                  </a:lnTo>
                  <a:lnTo>
                    <a:pt x="486079" y="701586"/>
                  </a:lnTo>
                  <a:lnTo>
                    <a:pt x="540004" y="731291"/>
                  </a:lnTo>
                  <a:lnTo>
                    <a:pt x="589267" y="738987"/>
                  </a:lnTo>
                  <a:lnTo>
                    <a:pt x="683488" y="739800"/>
                  </a:lnTo>
                  <a:lnTo>
                    <a:pt x="694093" y="739800"/>
                  </a:lnTo>
                  <a:lnTo>
                    <a:pt x="694283" y="739800"/>
                  </a:lnTo>
                  <a:lnTo>
                    <a:pt x="705243" y="739800"/>
                  </a:lnTo>
                  <a:lnTo>
                    <a:pt x="705726" y="739508"/>
                  </a:lnTo>
                  <a:lnTo>
                    <a:pt x="706145" y="739495"/>
                  </a:lnTo>
                  <a:lnTo>
                    <a:pt x="734961" y="738174"/>
                  </a:lnTo>
                  <a:lnTo>
                    <a:pt x="775754" y="737031"/>
                  </a:lnTo>
                  <a:lnTo>
                    <a:pt x="800608" y="737095"/>
                  </a:lnTo>
                  <a:lnTo>
                    <a:pt x="816889" y="737641"/>
                  </a:lnTo>
                  <a:lnTo>
                    <a:pt x="862952" y="739800"/>
                  </a:lnTo>
                  <a:lnTo>
                    <a:pt x="941895" y="741222"/>
                  </a:lnTo>
                  <a:lnTo>
                    <a:pt x="1051458" y="742467"/>
                  </a:lnTo>
                  <a:lnTo>
                    <a:pt x="1100175" y="742670"/>
                  </a:lnTo>
                  <a:lnTo>
                    <a:pt x="1123111" y="742276"/>
                  </a:lnTo>
                  <a:lnTo>
                    <a:pt x="1155954" y="695756"/>
                  </a:lnTo>
                  <a:lnTo>
                    <a:pt x="1163180" y="639597"/>
                  </a:lnTo>
                  <a:lnTo>
                    <a:pt x="1164463" y="624649"/>
                  </a:lnTo>
                  <a:lnTo>
                    <a:pt x="1164463" y="610260"/>
                  </a:lnTo>
                  <a:close/>
                </a:path>
                <a:path w="2543809" h="1619250">
                  <a:moveTo>
                    <a:pt x="1941449" y="14389"/>
                  </a:moveTo>
                  <a:lnTo>
                    <a:pt x="1934730" y="13423"/>
                  </a:lnTo>
                  <a:lnTo>
                    <a:pt x="1896325" y="13881"/>
                  </a:lnTo>
                  <a:lnTo>
                    <a:pt x="1842630" y="16306"/>
                  </a:lnTo>
                  <a:lnTo>
                    <a:pt x="1775155" y="13881"/>
                  </a:lnTo>
                  <a:lnTo>
                    <a:pt x="1731327" y="13423"/>
                  </a:lnTo>
                  <a:lnTo>
                    <a:pt x="1723644" y="14389"/>
                  </a:lnTo>
                  <a:lnTo>
                    <a:pt x="1723644" y="23977"/>
                  </a:lnTo>
                  <a:lnTo>
                    <a:pt x="1724609" y="26860"/>
                  </a:lnTo>
                  <a:lnTo>
                    <a:pt x="1739480" y="27076"/>
                  </a:lnTo>
                  <a:lnTo>
                    <a:pt x="1751241" y="27825"/>
                  </a:lnTo>
                  <a:lnTo>
                    <a:pt x="1796605" y="40373"/>
                  </a:lnTo>
                  <a:lnTo>
                    <a:pt x="1813687" y="83337"/>
                  </a:lnTo>
                  <a:lnTo>
                    <a:pt x="1815757" y="122809"/>
                  </a:lnTo>
                  <a:lnTo>
                    <a:pt x="1826323" y="610235"/>
                  </a:lnTo>
                  <a:lnTo>
                    <a:pt x="1808886" y="591731"/>
                  </a:lnTo>
                  <a:lnTo>
                    <a:pt x="1637093" y="404050"/>
                  </a:lnTo>
                  <a:lnTo>
                    <a:pt x="1412722" y="162788"/>
                  </a:lnTo>
                  <a:lnTo>
                    <a:pt x="1273390" y="11747"/>
                  </a:lnTo>
                  <a:lnTo>
                    <a:pt x="1264462" y="3441"/>
                  </a:lnTo>
                  <a:lnTo>
                    <a:pt x="1257325" y="0"/>
                  </a:lnTo>
                  <a:lnTo>
                    <a:pt x="1252448" y="2235"/>
                  </a:lnTo>
                  <a:lnTo>
                    <a:pt x="1249172" y="9956"/>
                  </a:lnTo>
                  <a:lnTo>
                    <a:pt x="1247343" y="24688"/>
                  </a:lnTo>
                  <a:lnTo>
                    <a:pt x="1246771" y="47980"/>
                  </a:lnTo>
                  <a:lnTo>
                    <a:pt x="1245806" y="597776"/>
                  </a:lnTo>
                  <a:lnTo>
                    <a:pt x="1244688" y="652703"/>
                  </a:lnTo>
                  <a:lnTo>
                    <a:pt x="1231646" y="710031"/>
                  </a:lnTo>
                  <a:lnTo>
                    <a:pt x="1194828" y="724306"/>
                  </a:lnTo>
                  <a:lnTo>
                    <a:pt x="1172895" y="725385"/>
                  </a:lnTo>
                  <a:lnTo>
                    <a:pt x="1170012" y="727290"/>
                  </a:lnTo>
                  <a:lnTo>
                    <a:pt x="1170012" y="737870"/>
                  </a:lnTo>
                  <a:lnTo>
                    <a:pt x="1175766" y="738822"/>
                  </a:lnTo>
                  <a:lnTo>
                    <a:pt x="1216748" y="738378"/>
                  </a:lnTo>
                  <a:lnTo>
                    <a:pt x="1277480" y="735939"/>
                  </a:lnTo>
                  <a:lnTo>
                    <a:pt x="1311059" y="737387"/>
                  </a:lnTo>
                  <a:lnTo>
                    <a:pt x="1341437" y="738378"/>
                  </a:lnTo>
                  <a:lnTo>
                    <a:pt x="1390700" y="738822"/>
                  </a:lnTo>
                  <a:lnTo>
                    <a:pt x="1396453" y="736892"/>
                  </a:lnTo>
                  <a:lnTo>
                    <a:pt x="1396453" y="727290"/>
                  </a:lnTo>
                  <a:lnTo>
                    <a:pt x="1393583" y="725385"/>
                  </a:lnTo>
                  <a:lnTo>
                    <a:pt x="1380197" y="725157"/>
                  </a:lnTo>
                  <a:lnTo>
                    <a:pt x="1368386" y="724306"/>
                  </a:lnTo>
                  <a:lnTo>
                    <a:pt x="1324292" y="710069"/>
                  </a:lnTo>
                  <a:lnTo>
                    <a:pt x="1306398" y="657834"/>
                  </a:lnTo>
                  <a:lnTo>
                    <a:pt x="1303388" y="608330"/>
                  </a:lnTo>
                  <a:lnTo>
                    <a:pt x="1290904" y="148729"/>
                  </a:lnTo>
                  <a:lnTo>
                    <a:pt x="1405712" y="276237"/>
                  </a:lnTo>
                  <a:lnTo>
                    <a:pt x="1494040" y="372897"/>
                  </a:lnTo>
                  <a:lnTo>
                    <a:pt x="1541348" y="424116"/>
                  </a:lnTo>
                  <a:lnTo>
                    <a:pt x="1586687" y="472452"/>
                  </a:lnTo>
                  <a:lnTo>
                    <a:pt x="1633626" y="521804"/>
                  </a:lnTo>
                  <a:lnTo>
                    <a:pt x="1679282" y="569341"/>
                  </a:lnTo>
                  <a:lnTo>
                    <a:pt x="1720799" y="612203"/>
                  </a:lnTo>
                  <a:lnTo>
                    <a:pt x="1779917" y="672452"/>
                  </a:lnTo>
                  <a:lnTo>
                    <a:pt x="1823085" y="715175"/>
                  </a:lnTo>
                  <a:lnTo>
                    <a:pt x="1854784" y="743089"/>
                  </a:lnTo>
                  <a:lnTo>
                    <a:pt x="1861820" y="745540"/>
                  </a:lnTo>
                  <a:lnTo>
                    <a:pt x="1865998" y="743800"/>
                  </a:lnTo>
                  <a:lnTo>
                    <a:pt x="1868652" y="735228"/>
                  </a:lnTo>
                  <a:lnTo>
                    <a:pt x="1870049" y="714768"/>
                  </a:lnTo>
                  <a:lnTo>
                    <a:pt x="1870456" y="677418"/>
                  </a:lnTo>
                  <a:lnTo>
                    <a:pt x="1872373" y="115138"/>
                  </a:lnTo>
                  <a:lnTo>
                    <a:pt x="1873465" y="78447"/>
                  </a:lnTo>
                  <a:lnTo>
                    <a:pt x="1878241" y="53365"/>
                  </a:lnTo>
                  <a:lnTo>
                    <a:pt x="1888972" y="37820"/>
                  </a:lnTo>
                  <a:lnTo>
                    <a:pt x="1907870" y="29743"/>
                  </a:lnTo>
                  <a:lnTo>
                    <a:pt x="1919389" y="26860"/>
                  </a:lnTo>
                  <a:lnTo>
                    <a:pt x="1937613" y="26860"/>
                  </a:lnTo>
                  <a:lnTo>
                    <a:pt x="1941449" y="23977"/>
                  </a:lnTo>
                  <a:lnTo>
                    <a:pt x="1941449" y="14389"/>
                  </a:lnTo>
                  <a:close/>
                </a:path>
                <a:path w="2543809" h="1619250">
                  <a:moveTo>
                    <a:pt x="2029371" y="873150"/>
                  </a:moveTo>
                  <a:lnTo>
                    <a:pt x="2024570" y="873150"/>
                  </a:lnTo>
                  <a:lnTo>
                    <a:pt x="2020773" y="873633"/>
                  </a:lnTo>
                  <a:lnTo>
                    <a:pt x="2007425" y="876388"/>
                  </a:lnTo>
                  <a:lnTo>
                    <a:pt x="1984895" y="879906"/>
                  </a:lnTo>
                  <a:lnTo>
                    <a:pt x="1969389" y="881418"/>
                  </a:lnTo>
                  <a:lnTo>
                    <a:pt x="1951012" y="882396"/>
                  </a:lnTo>
                  <a:lnTo>
                    <a:pt x="1929561" y="882738"/>
                  </a:lnTo>
                  <a:lnTo>
                    <a:pt x="1569745" y="882738"/>
                  </a:lnTo>
                  <a:lnTo>
                    <a:pt x="1515922" y="879906"/>
                  </a:lnTo>
                  <a:lnTo>
                    <a:pt x="1477378" y="875334"/>
                  </a:lnTo>
                  <a:lnTo>
                    <a:pt x="1457528" y="867956"/>
                  </a:lnTo>
                  <a:lnTo>
                    <a:pt x="1451737" y="866432"/>
                  </a:lnTo>
                  <a:lnTo>
                    <a:pt x="1447901" y="866432"/>
                  </a:lnTo>
                  <a:lnTo>
                    <a:pt x="1442135" y="884669"/>
                  </a:lnTo>
                  <a:lnTo>
                    <a:pt x="1430870" y="933831"/>
                  </a:lnTo>
                  <a:lnTo>
                    <a:pt x="1424063" y="965885"/>
                  </a:lnTo>
                  <a:lnTo>
                    <a:pt x="1421028" y="984453"/>
                  </a:lnTo>
                  <a:lnTo>
                    <a:pt x="1421028" y="990206"/>
                  </a:lnTo>
                  <a:lnTo>
                    <a:pt x="1422946" y="993076"/>
                  </a:lnTo>
                  <a:lnTo>
                    <a:pt x="1429677" y="993076"/>
                  </a:lnTo>
                  <a:lnTo>
                    <a:pt x="1432547" y="991171"/>
                  </a:lnTo>
                  <a:lnTo>
                    <a:pt x="1435442" y="983500"/>
                  </a:lnTo>
                  <a:lnTo>
                    <a:pt x="1437703" y="978306"/>
                  </a:lnTo>
                  <a:lnTo>
                    <a:pt x="1465148" y="939368"/>
                  </a:lnTo>
                  <a:lnTo>
                    <a:pt x="1511388" y="925004"/>
                  </a:lnTo>
                  <a:lnTo>
                    <a:pt x="1549615" y="923048"/>
                  </a:lnTo>
                  <a:lnTo>
                    <a:pt x="1691627" y="921131"/>
                  </a:lnTo>
                  <a:lnTo>
                    <a:pt x="1691551" y="1392720"/>
                  </a:lnTo>
                  <a:lnTo>
                    <a:pt x="1691017" y="1450530"/>
                  </a:lnTo>
                  <a:lnTo>
                    <a:pt x="1689595" y="1498625"/>
                  </a:lnTo>
                  <a:lnTo>
                    <a:pt x="1683550" y="1554657"/>
                  </a:lnTo>
                  <a:lnTo>
                    <a:pt x="1658988" y="1587982"/>
                  </a:lnTo>
                  <a:lnTo>
                    <a:pt x="1630692" y="1591805"/>
                  </a:lnTo>
                  <a:lnTo>
                    <a:pt x="1622437" y="1591589"/>
                  </a:lnTo>
                  <a:lnTo>
                    <a:pt x="1568475" y="1579003"/>
                  </a:lnTo>
                  <a:lnTo>
                    <a:pt x="1520875" y="1531416"/>
                  </a:lnTo>
                  <a:lnTo>
                    <a:pt x="1492529" y="1479562"/>
                  </a:lnTo>
                  <a:lnTo>
                    <a:pt x="1473631" y="1438236"/>
                  </a:lnTo>
                  <a:lnTo>
                    <a:pt x="1451241" y="1388592"/>
                  </a:lnTo>
                  <a:lnTo>
                    <a:pt x="1426248" y="1332750"/>
                  </a:lnTo>
                  <a:lnTo>
                    <a:pt x="1406169" y="1287653"/>
                  </a:lnTo>
                  <a:lnTo>
                    <a:pt x="1307033" y="1063396"/>
                  </a:lnTo>
                  <a:lnTo>
                    <a:pt x="1307033" y="1284782"/>
                  </a:lnTo>
                  <a:lnTo>
                    <a:pt x="1307033" y="1287653"/>
                  </a:lnTo>
                  <a:lnTo>
                    <a:pt x="1087297" y="1287653"/>
                  </a:lnTo>
                  <a:lnTo>
                    <a:pt x="1085088" y="1285735"/>
                  </a:lnTo>
                  <a:lnTo>
                    <a:pt x="1087297" y="1280934"/>
                  </a:lnTo>
                  <a:lnTo>
                    <a:pt x="1184465" y="1021867"/>
                  </a:lnTo>
                  <a:lnTo>
                    <a:pt x="1188605" y="1013777"/>
                  </a:lnTo>
                  <a:lnTo>
                    <a:pt x="1192745" y="1011072"/>
                  </a:lnTo>
                  <a:lnTo>
                    <a:pt x="1196886" y="1013777"/>
                  </a:lnTo>
                  <a:lnTo>
                    <a:pt x="1201026" y="1021867"/>
                  </a:lnTo>
                  <a:lnTo>
                    <a:pt x="1305941" y="1280934"/>
                  </a:lnTo>
                  <a:lnTo>
                    <a:pt x="1307033" y="1284782"/>
                  </a:lnTo>
                  <a:lnTo>
                    <a:pt x="1307033" y="1063396"/>
                  </a:lnTo>
                  <a:lnTo>
                    <a:pt x="1283906" y="1011072"/>
                  </a:lnTo>
                  <a:lnTo>
                    <a:pt x="1242504" y="917232"/>
                  </a:lnTo>
                  <a:lnTo>
                    <a:pt x="1235252" y="900963"/>
                  </a:lnTo>
                  <a:lnTo>
                    <a:pt x="1226794" y="883031"/>
                  </a:lnTo>
                  <a:lnTo>
                    <a:pt x="1220622" y="872553"/>
                  </a:lnTo>
                  <a:lnTo>
                    <a:pt x="1215694" y="867651"/>
                  </a:lnTo>
                  <a:lnTo>
                    <a:pt x="1210970" y="866432"/>
                  </a:lnTo>
                  <a:lnTo>
                    <a:pt x="1206233" y="867829"/>
                  </a:lnTo>
                  <a:lnTo>
                    <a:pt x="1201305" y="873277"/>
                  </a:lnTo>
                  <a:lnTo>
                    <a:pt x="1195133" y="884656"/>
                  </a:lnTo>
                  <a:lnTo>
                    <a:pt x="1186675" y="903859"/>
                  </a:lnTo>
                  <a:lnTo>
                    <a:pt x="936015" y="1499704"/>
                  </a:lnTo>
                  <a:lnTo>
                    <a:pt x="920292" y="1533232"/>
                  </a:lnTo>
                  <a:lnTo>
                    <a:pt x="876401" y="1580121"/>
                  </a:lnTo>
                  <a:lnTo>
                    <a:pt x="835621" y="1590611"/>
                  </a:lnTo>
                  <a:lnTo>
                    <a:pt x="827290" y="1591195"/>
                  </a:lnTo>
                  <a:lnTo>
                    <a:pt x="820026" y="1590624"/>
                  </a:lnTo>
                  <a:lnTo>
                    <a:pt x="779729" y="1582026"/>
                  </a:lnTo>
                  <a:lnTo>
                    <a:pt x="760234" y="1535201"/>
                  </a:lnTo>
                  <a:lnTo>
                    <a:pt x="756107" y="1450530"/>
                  </a:lnTo>
                  <a:lnTo>
                    <a:pt x="755599" y="1392720"/>
                  </a:lnTo>
                  <a:lnTo>
                    <a:pt x="755523" y="1326984"/>
                  </a:lnTo>
                  <a:lnTo>
                    <a:pt x="755523" y="921131"/>
                  </a:lnTo>
                  <a:lnTo>
                    <a:pt x="874395" y="923048"/>
                  </a:lnTo>
                  <a:lnTo>
                    <a:pt x="930351" y="928052"/>
                  </a:lnTo>
                  <a:lnTo>
                    <a:pt x="983869" y="955687"/>
                  </a:lnTo>
                  <a:lnTo>
                    <a:pt x="992339" y="999807"/>
                  </a:lnTo>
                  <a:lnTo>
                    <a:pt x="994232" y="1002677"/>
                  </a:lnTo>
                  <a:lnTo>
                    <a:pt x="1002728" y="1002677"/>
                  </a:lnTo>
                  <a:lnTo>
                    <a:pt x="1005560" y="998842"/>
                  </a:lnTo>
                  <a:lnTo>
                    <a:pt x="1005560" y="990206"/>
                  </a:lnTo>
                  <a:lnTo>
                    <a:pt x="1007948" y="911821"/>
                  </a:lnTo>
                  <a:lnTo>
                    <a:pt x="1008380" y="884669"/>
                  </a:lnTo>
                  <a:lnTo>
                    <a:pt x="1008380" y="873150"/>
                  </a:lnTo>
                  <a:lnTo>
                    <a:pt x="1003668" y="873150"/>
                  </a:lnTo>
                  <a:lnTo>
                    <a:pt x="999934" y="873633"/>
                  </a:lnTo>
                  <a:lnTo>
                    <a:pt x="986815" y="876388"/>
                  </a:lnTo>
                  <a:lnTo>
                    <a:pt x="964653" y="879906"/>
                  </a:lnTo>
                  <a:lnTo>
                    <a:pt x="949413" y="881418"/>
                  </a:lnTo>
                  <a:lnTo>
                    <a:pt x="931341" y="882396"/>
                  </a:lnTo>
                  <a:lnTo>
                    <a:pt x="910259" y="882738"/>
                  </a:lnTo>
                  <a:lnTo>
                    <a:pt x="556425" y="882738"/>
                  </a:lnTo>
                  <a:lnTo>
                    <a:pt x="508114" y="879906"/>
                  </a:lnTo>
                  <a:lnTo>
                    <a:pt x="459536" y="871474"/>
                  </a:lnTo>
                  <a:lnTo>
                    <a:pt x="451535" y="867956"/>
                  </a:lnTo>
                  <a:lnTo>
                    <a:pt x="445858" y="866432"/>
                  </a:lnTo>
                  <a:lnTo>
                    <a:pt x="442087" y="866432"/>
                  </a:lnTo>
                  <a:lnTo>
                    <a:pt x="436410" y="884669"/>
                  </a:lnTo>
                  <a:lnTo>
                    <a:pt x="425335" y="933831"/>
                  </a:lnTo>
                  <a:lnTo>
                    <a:pt x="424053" y="939965"/>
                  </a:lnTo>
                  <a:lnTo>
                    <a:pt x="421970" y="928751"/>
                  </a:lnTo>
                  <a:lnTo>
                    <a:pt x="414896" y="895743"/>
                  </a:lnTo>
                  <a:lnTo>
                    <a:pt x="409879" y="873912"/>
                  </a:lnTo>
                  <a:lnTo>
                    <a:pt x="407974" y="863993"/>
                  </a:lnTo>
                  <a:lnTo>
                    <a:pt x="407974" y="859078"/>
                  </a:lnTo>
                  <a:lnTo>
                    <a:pt x="405714" y="857097"/>
                  </a:lnTo>
                  <a:lnTo>
                    <a:pt x="396684" y="857097"/>
                  </a:lnTo>
                  <a:lnTo>
                    <a:pt x="387375" y="857961"/>
                  </a:lnTo>
                  <a:lnTo>
                    <a:pt x="380898" y="857719"/>
                  </a:lnTo>
                  <a:lnTo>
                    <a:pt x="368757" y="855853"/>
                  </a:lnTo>
                  <a:lnTo>
                    <a:pt x="346621" y="851827"/>
                  </a:lnTo>
                  <a:lnTo>
                    <a:pt x="322148" y="848715"/>
                  </a:lnTo>
                  <a:lnTo>
                    <a:pt x="294716" y="846709"/>
                  </a:lnTo>
                  <a:lnTo>
                    <a:pt x="263664" y="845997"/>
                  </a:lnTo>
                  <a:lnTo>
                    <a:pt x="205524" y="850303"/>
                  </a:lnTo>
                  <a:lnTo>
                    <a:pt x="154546" y="862723"/>
                  </a:lnTo>
                  <a:lnTo>
                    <a:pt x="111353" y="882624"/>
                  </a:lnTo>
                  <a:lnTo>
                    <a:pt x="76644" y="909320"/>
                  </a:lnTo>
                  <a:lnTo>
                    <a:pt x="51028" y="942124"/>
                  </a:lnTo>
                  <a:lnTo>
                    <a:pt x="35179" y="980376"/>
                  </a:lnTo>
                  <a:lnTo>
                    <a:pt x="29756" y="1023416"/>
                  </a:lnTo>
                  <a:lnTo>
                    <a:pt x="33540" y="1062101"/>
                  </a:lnTo>
                  <a:lnTo>
                    <a:pt x="46977" y="1099388"/>
                  </a:lnTo>
                  <a:lnTo>
                    <a:pt x="73202" y="1137704"/>
                  </a:lnTo>
                  <a:lnTo>
                    <a:pt x="115392" y="1179487"/>
                  </a:lnTo>
                  <a:lnTo>
                    <a:pt x="176669" y="1227175"/>
                  </a:lnTo>
                  <a:lnTo>
                    <a:pt x="227507" y="1263624"/>
                  </a:lnTo>
                  <a:lnTo>
                    <a:pt x="278345" y="1303477"/>
                  </a:lnTo>
                  <a:lnTo>
                    <a:pt x="315239" y="1340281"/>
                  </a:lnTo>
                  <a:lnTo>
                    <a:pt x="339699" y="1375918"/>
                  </a:lnTo>
                  <a:lnTo>
                    <a:pt x="353275" y="1412240"/>
                  </a:lnTo>
                  <a:lnTo>
                    <a:pt x="357454" y="1451140"/>
                  </a:lnTo>
                  <a:lnTo>
                    <a:pt x="351066" y="1488986"/>
                  </a:lnTo>
                  <a:lnTo>
                    <a:pt x="331812" y="1524520"/>
                  </a:lnTo>
                  <a:lnTo>
                    <a:pt x="299605" y="1554238"/>
                  </a:lnTo>
                  <a:lnTo>
                    <a:pt x="254330" y="1574634"/>
                  </a:lnTo>
                  <a:lnTo>
                    <a:pt x="195859" y="1582216"/>
                  </a:lnTo>
                  <a:lnTo>
                    <a:pt x="151028" y="1578762"/>
                  </a:lnTo>
                  <a:lnTo>
                    <a:pt x="109181" y="1567827"/>
                  </a:lnTo>
                  <a:lnTo>
                    <a:pt x="73012" y="1548587"/>
                  </a:lnTo>
                  <a:lnTo>
                    <a:pt x="45262" y="1520151"/>
                  </a:lnTo>
                  <a:lnTo>
                    <a:pt x="28638" y="1481696"/>
                  </a:lnTo>
                  <a:lnTo>
                    <a:pt x="25234" y="1437335"/>
                  </a:lnTo>
                  <a:lnTo>
                    <a:pt x="24117" y="1434388"/>
                  </a:lnTo>
                  <a:lnTo>
                    <a:pt x="5041" y="1489824"/>
                  </a:lnTo>
                  <a:lnTo>
                    <a:pt x="2641" y="1554619"/>
                  </a:lnTo>
                  <a:lnTo>
                    <a:pt x="3073" y="1570736"/>
                  </a:lnTo>
                  <a:lnTo>
                    <a:pt x="55333" y="1604556"/>
                  </a:lnTo>
                  <a:lnTo>
                    <a:pt x="92760" y="1612773"/>
                  </a:lnTo>
                  <a:lnTo>
                    <a:pt x="131470" y="1617306"/>
                  </a:lnTo>
                  <a:lnTo>
                    <a:pt x="171030" y="1618691"/>
                  </a:lnTo>
                  <a:lnTo>
                    <a:pt x="216585" y="1616379"/>
                  </a:lnTo>
                  <a:lnTo>
                    <a:pt x="260985" y="1609077"/>
                  </a:lnTo>
                  <a:lnTo>
                    <a:pt x="303060" y="1596237"/>
                  </a:lnTo>
                  <a:lnTo>
                    <a:pt x="341642" y="1577289"/>
                  </a:lnTo>
                  <a:lnTo>
                    <a:pt x="389534" y="1537042"/>
                  </a:lnTo>
                  <a:lnTo>
                    <a:pt x="418896" y="1492529"/>
                  </a:lnTo>
                  <a:lnTo>
                    <a:pt x="433628" y="1449501"/>
                  </a:lnTo>
                  <a:lnTo>
                    <a:pt x="437680" y="1413675"/>
                  </a:lnTo>
                  <a:lnTo>
                    <a:pt x="434721" y="1374775"/>
                  </a:lnTo>
                  <a:lnTo>
                    <a:pt x="424535" y="1336344"/>
                  </a:lnTo>
                  <a:lnTo>
                    <a:pt x="405193" y="1297635"/>
                  </a:lnTo>
                  <a:lnTo>
                    <a:pt x="374738" y="1257858"/>
                  </a:lnTo>
                  <a:lnTo>
                    <a:pt x="331228" y="1216228"/>
                  </a:lnTo>
                  <a:lnTo>
                    <a:pt x="272707" y="1171981"/>
                  </a:lnTo>
                  <a:lnTo>
                    <a:pt x="241058" y="1150302"/>
                  </a:lnTo>
                  <a:lnTo>
                    <a:pt x="173761" y="1102715"/>
                  </a:lnTo>
                  <a:lnTo>
                    <a:pt x="131470" y="1065911"/>
                  </a:lnTo>
                  <a:lnTo>
                    <a:pt x="109512" y="1032421"/>
                  </a:lnTo>
                  <a:lnTo>
                    <a:pt x="103225" y="994816"/>
                  </a:lnTo>
                  <a:lnTo>
                    <a:pt x="113969" y="946607"/>
                  </a:lnTo>
                  <a:lnTo>
                    <a:pt x="143471" y="910678"/>
                  </a:lnTo>
                  <a:lnTo>
                    <a:pt x="187591" y="888250"/>
                  </a:lnTo>
                  <a:lnTo>
                    <a:pt x="242201" y="880503"/>
                  </a:lnTo>
                  <a:lnTo>
                    <a:pt x="307162" y="886523"/>
                  </a:lnTo>
                  <a:lnTo>
                    <a:pt x="349262" y="900595"/>
                  </a:lnTo>
                  <a:lnTo>
                    <a:pt x="383425" y="928827"/>
                  </a:lnTo>
                  <a:lnTo>
                    <a:pt x="408940" y="970241"/>
                  </a:lnTo>
                  <a:lnTo>
                    <a:pt x="414223" y="989901"/>
                  </a:lnTo>
                  <a:lnTo>
                    <a:pt x="415366" y="994816"/>
                  </a:lnTo>
                  <a:lnTo>
                    <a:pt x="422135" y="994816"/>
                  </a:lnTo>
                  <a:lnTo>
                    <a:pt x="426123" y="993470"/>
                  </a:lnTo>
                  <a:lnTo>
                    <a:pt x="429196" y="989317"/>
                  </a:lnTo>
                  <a:lnTo>
                    <a:pt x="430707" y="982256"/>
                  </a:lnTo>
                  <a:lnTo>
                    <a:pt x="430657" y="981532"/>
                  </a:lnTo>
                  <a:lnTo>
                    <a:pt x="432054" y="978306"/>
                  </a:lnTo>
                  <a:lnTo>
                    <a:pt x="458165" y="939368"/>
                  </a:lnTo>
                  <a:lnTo>
                    <a:pt x="499859" y="925004"/>
                  </a:lnTo>
                  <a:lnTo>
                    <a:pt x="676249" y="921131"/>
                  </a:lnTo>
                  <a:lnTo>
                    <a:pt x="676173" y="1392720"/>
                  </a:lnTo>
                  <a:lnTo>
                    <a:pt x="675665" y="1450530"/>
                  </a:lnTo>
                  <a:lnTo>
                    <a:pt x="674268" y="1498625"/>
                  </a:lnTo>
                  <a:lnTo>
                    <a:pt x="668324" y="1554657"/>
                  </a:lnTo>
                  <a:lnTo>
                    <a:pt x="644169" y="1587982"/>
                  </a:lnTo>
                  <a:lnTo>
                    <a:pt x="615861" y="1591818"/>
                  </a:lnTo>
                  <a:lnTo>
                    <a:pt x="610196" y="1591818"/>
                  </a:lnTo>
                  <a:lnTo>
                    <a:pt x="608317" y="1594700"/>
                  </a:lnTo>
                  <a:lnTo>
                    <a:pt x="608317" y="1603324"/>
                  </a:lnTo>
                  <a:lnTo>
                    <a:pt x="613029" y="1605241"/>
                  </a:lnTo>
                  <a:lnTo>
                    <a:pt x="623417" y="1605241"/>
                  </a:lnTo>
                  <a:lnTo>
                    <a:pt x="649147" y="1604797"/>
                  </a:lnTo>
                  <a:lnTo>
                    <a:pt x="715886" y="1602371"/>
                  </a:lnTo>
                  <a:lnTo>
                    <a:pt x="756221" y="1603806"/>
                  </a:lnTo>
                  <a:lnTo>
                    <a:pt x="792581" y="1604797"/>
                  </a:lnTo>
                  <a:lnTo>
                    <a:pt x="806831" y="1604937"/>
                  </a:lnTo>
                  <a:lnTo>
                    <a:pt x="807935" y="1605241"/>
                  </a:lnTo>
                  <a:lnTo>
                    <a:pt x="822299" y="1605241"/>
                  </a:lnTo>
                  <a:lnTo>
                    <a:pt x="831176" y="1605153"/>
                  </a:lnTo>
                  <a:lnTo>
                    <a:pt x="842327" y="1605241"/>
                  </a:lnTo>
                  <a:lnTo>
                    <a:pt x="842695" y="1605026"/>
                  </a:lnTo>
                  <a:lnTo>
                    <a:pt x="861974" y="1604797"/>
                  </a:lnTo>
                  <a:lnTo>
                    <a:pt x="947064" y="1602371"/>
                  </a:lnTo>
                  <a:lnTo>
                    <a:pt x="961923" y="1602816"/>
                  </a:lnTo>
                  <a:lnTo>
                    <a:pt x="1010259" y="1604797"/>
                  </a:lnTo>
                  <a:lnTo>
                    <a:pt x="1033195" y="1605241"/>
                  </a:lnTo>
                  <a:lnTo>
                    <a:pt x="1043139" y="1605241"/>
                  </a:lnTo>
                  <a:lnTo>
                    <a:pt x="1049756" y="1603324"/>
                  </a:lnTo>
                  <a:lnTo>
                    <a:pt x="1049756" y="1602371"/>
                  </a:lnTo>
                  <a:lnTo>
                    <a:pt x="1049756" y="1593735"/>
                  </a:lnTo>
                  <a:lnTo>
                    <a:pt x="1046441" y="1591818"/>
                  </a:lnTo>
                  <a:lnTo>
                    <a:pt x="1027684" y="1591818"/>
                  </a:lnTo>
                  <a:lnTo>
                    <a:pt x="1013193" y="1590167"/>
                  </a:lnTo>
                  <a:lnTo>
                    <a:pt x="999655" y="1585099"/>
                  </a:lnTo>
                  <a:lnTo>
                    <a:pt x="989634" y="1576438"/>
                  </a:lnTo>
                  <a:lnTo>
                    <a:pt x="985710" y="1563992"/>
                  </a:lnTo>
                  <a:lnTo>
                    <a:pt x="986739" y="1550035"/>
                  </a:lnTo>
                  <a:lnTo>
                    <a:pt x="1001166" y="1499704"/>
                  </a:lnTo>
                  <a:lnTo>
                    <a:pt x="1067435" y="1329867"/>
                  </a:lnTo>
                  <a:lnTo>
                    <a:pt x="1072934" y="1322209"/>
                  </a:lnTo>
                  <a:lnTo>
                    <a:pt x="1321384" y="1322209"/>
                  </a:lnTo>
                  <a:lnTo>
                    <a:pt x="1323594" y="1324114"/>
                  </a:lnTo>
                  <a:lnTo>
                    <a:pt x="1325816" y="1327962"/>
                  </a:lnTo>
                  <a:lnTo>
                    <a:pt x="1428496" y="1563992"/>
                  </a:lnTo>
                  <a:lnTo>
                    <a:pt x="1431188" y="1574253"/>
                  </a:lnTo>
                  <a:lnTo>
                    <a:pt x="1430147" y="1581988"/>
                  </a:lnTo>
                  <a:lnTo>
                    <a:pt x="1426629" y="1587195"/>
                  </a:lnTo>
                  <a:lnTo>
                    <a:pt x="1421879" y="1589900"/>
                  </a:lnTo>
                  <a:lnTo>
                    <a:pt x="1417447" y="1590865"/>
                  </a:lnTo>
                  <a:lnTo>
                    <a:pt x="1414132" y="1592770"/>
                  </a:lnTo>
                  <a:lnTo>
                    <a:pt x="1414132" y="1596618"/>
                  </a:lnTo>
                  <a:lnTo>
                    <a:pt x="1416354" y="1599958"/>
                  </a:lnTo>
                  <a:lnTo>
                    <a:pt x="1504162" y="1604441"/>
                  </a:lnTo>
                  <a:lnTo>
                    <a:pt x="1627251" y="1605216"/>
                  </a:lnTo>
                  <a:lnTo>
                    <a:pt x="1632762" y="1605241"/>
                  </a:lnTo>
                  <a:lnTo>
                    <a:pt x="1637893" y="1605241"/>
                  </a:lnTo>
                  <a:lnTo>
                    <a:pt x="1664042" y="1604797"/>
                  </a:lnTo>
                  <a:lnTo>
                    <a:pt x="1731899" y="1602371"/>
                  </a:lnTo>
                  <a:lnTo>
                    <a:pt x="1772932" y="1603806"/>
                  </a:lnTo>
                  <a:lnTo>
                    <a:pt x="1809902" y="1604797"/>
                  </a:lnTo>
                  <a:lnTo>
                    <a:pt x="1860486" y="1605241"/>
                  </a:lnTo>
                  <a:lnTo>
                    <a:pt x="1865287" y="1602371"/>
                  </a:lnTo>
                  <a:lnTo>
                    <a:pt x="1865287" y="1594700"/>
                  </a:lnTo>
                  <a:lnTo>
                    <a:pt x="1863369" y="1591818"/>
                  </a:lnTo>
                  <a:lnTo>
                    <a:pt x="1857603" y="1591818"/>
                  </a:lnTo>
                  <a:lnTo>
                    <a:pt x="1849107" y="1591487"/>
                  </a:lnTo>
                  <a:lnTo>
                    <a:pt x="1796846" y="1582026"/>
                  </a:lnTo>
                  <a:lnTo>
                    <a:pt x="1777009" y="1535201"/>
                  </a:lnTo>
                  <a:lnTo>
                    <a:pt x="1772818" y="1450530"/>
                  </a:lnTo>
                  <a:lnTo>
                    <a:pt x="1772297" y="1392720"/>
                  </a:lnTo>
                  <a:lnTo>
                    <a:pt x="1772221" y="1326984"/>
                  </a:lnTo>
                  <a:lnTo>
                    <a:pt x="1772221" y="921131"/>
                  </a:lnTo>
                  <a:lnTo>
                    <a:pt x="1893112" y="923048"/>
                  </a:lnTo>
                  <a:lnTo>
                    <a:pt x="1950008" y="928052"/>
                  </a:lnTo>
                  <a:lnTo>
                    <a:pt x="2004428" y="955687"/>
                  </a:lnTo>
                  <a:lnTo>
                    <a:pt x="2013051" y="999807"/>
                  </a:lnTo>
                  <a:lnTo>
                    <a:pt x="2014969" y="1002677"/>
                  </a:lnTo>
                  <a:lnTo>
                    <a:pt x="2023605" y="1002677"/>
                  </a:lnTo>
                  <a:lnTo>
                    <a:pt x="2026488" y="998842"/>
                  </a:lnTo>
                  <a:lnTo>
                    <a:pt x="2026488" y="990206"/>
                  </a:lnTo>
                  <a:lnTo>
                    <a:pt x="2028913" y="911821"/>
                  </a:lnTo>
                  <a:lnTo>
                    <a:pt x="2029371" y="884669"/>
                  </a:lnTo>
                  <a:lnTo>
                    <a:pt x="2029371" y="873150"/>
                  </a:lnTo>
                  <a:close/>
                </a:path>
                <a:path w="2543809" h="1619250">
                  <a:moveTo>
                    <a:pt x="2543670" y="1475727"/>
                  </a:moveTo>
                  <a:lnTo>
                    <a:pt x="2533116" y="1475727"/>
                  </a:lnTo>
                  <a:lnTo>
                    <a:pt x="2531199" y="1479562"/>
                  </a:lnTo>
                  <a:lnTo>
                    <a:pt x="2529268" y="1490103"/>
                  </a:lnTo>
                  <a:lnTo>
                    <a:pt x="2523198" y="1516024"/>
                  </a:lnTo>
                  <a:lnTo>
                    <a:pt x="2502420" y="1549476"/>
                  </a:lnTo>
                  <a:lnTo>
                    <a:pt x="2453640" y="1565287"/>
                  </a:lnTo>
                  <a:lnTo>
                    <a:pt x="2404656" y="1568424"/>
                  </a:lnTo>
                  <a:lnTo>
                    <a:pt x="2355697" y="1569580"/>
                  </a:lnTo>
                  <a:lnTo>
                    <a:pt x="2323223" y="1569745"/>
                  </a:lnTo>
                  <a:lnTo>
                    <a:pt x="2266569" y="1566760"/>
                  </a:lnTo>
                  <a:lnTo>
                    <a:pt x="2233396" y="1555229"/>
                  </a:lnTo>
                  <a:lnTo>
                    <a:pt x="2217318" y="1531289"/>
                  </a:lnTo>
                  <a:lnTo>
                    <a:pt x="2211933" y="1491068"/>
                  </a:lnTo>
                  <a:lnTo>
                    <a:pt x="2211527" y="1461516"/>
                  </a:lnTo>
                  <a:lnTo>
                    <a:pt x="2211933" y="1238719"/>
                  </a:lnTo>
                  <a:lnTo>
                    <a:pt x="2213838" y="1235849"/>
                  </a:lnTo>
                  <a:lnTo>
                    <a:pt x="2252789" y="1236192"/>
                  </a:lnTo>
                  <a:lnTo>
                    <a:pt x="2313978" y="1237170"/>
                  </a:lnTo>
                  <a:lnTo>
                    <a:pt x="2376957" y="1238681"/>
                  </a:lnTo>
                  <a:lnTo>
                    <a:pt x="2416505" y="1240650"/>
                  </a:lnTo>
                  <a:lnTo>
                    <a:pt x="2459101" y="1253832"/>
                  </a:lnTo>
                  <a:lnTo>
                    <a:pt x="2479865" y="1291132"/>
                  </a:lnTo>
                  <a:lnTo>
                    <a:pt x="2480348" y="1310665"/>
                  </a:lnTo>
                  <a:lnTo>
                    <a:pt x="2482253" y="1314526"/>
                  </a:lnTo>
                  <a:lnTo>
                    <a:pt x="2493772" y="1314526"/>
                  </a:lnTo>
                  <a:lnTo>
                    <a:pt x="2493772" y="1296289"/>
                  </a:lnTo>
                  <a:lnTo>
                    <a:pt x="2494102" y="1286560"/>
                  </a:lnTo>
                  <a:lnTo>
                    <a:pt x="2497620" y="1234884"/>
                  </a:lnTo>
                  <a:lnTo>
                    <a:pt x="2504490" y="1187526"/>
                  </a:lnTo>
                  <a:lnTo>
                    <a:pt x="2505291" y="1181150"/>
                  </a:lnTo>
                  <a:lnTo>
                    <a:pt x="2505291" y="1175397"/>
                  </a:lnTo>
                  <a:lnTo>
                    <a:pt x="2503373" y="1173467"/>
                  </a:lnTo>
                  <a:lnTo>
                    <a:pt x="2496655" y="1173467"/>
                  </a:lnTo>
                  <a:lnTo>
                    <a:pt x="2492819" y="1178280"/>
                  </a:lnTo>
                  <a:lnTo>
                    <a:pt x="2486101" y="1185938"/>
                  </a:lnTo>
                  <a:lnTo>
                    <a:pt x="2441003" y="1199388"/>
                  </a:lnTo>
                  <a:lnTo>
                    <a:pt x="2398547" y="1200492"/>
                  </a:lnTo>
                  <a:lnTo>
                    <a:pt x="2325738" y="1201051"/>
                  </a:lnTo>
                  <a:lnTo>
                    <a:pt x="2212886" y="1201293"/>
                  </a:lnTo>
                  <a:lnTo>
                    <a:pt x="2211933" y="1198422"/>
                  </a:lnTo>
                  <a:lnTo>
                    <a:pt x="2211933" y="920165"/>
                  </a:lnTo>
                  <a:lnTo>
                    <a:pt x="2213838" y="917282"/>
                  </a:lnTo>
                  <a:lnTo>
                    <a:pt x="2311577" y="918006"/>
                  </a:lnTo>
                  <a:lnTo>
                    <a:pt x="2374366" y="918908"/>
                  </a:lnTo>
                  <a:lnTo>
                    <a:pt x="2442921" y="925537"/>
                  </a:lnTo>
                  <a:lnTo>
                    <a:pt x="2480246" y="942022"/>
                  </a:lnTo>
                  <a:lnTo>
                    <a:pt x="2493556" y="980732"/>
                  </a:lnTo>
                  <a:lnTo>
                    <a:pt x="2493772" y="995006"/>
                  </a:lnTo>
                  <a:lnTo>
                    <a:pt x="2495689" y="999807"/>
                  </a:lnTo>
                  <a:lnTo>
                    <a:pt x="2505291" y="999807"/>
                  </a:lnTo>
                  <a:lnTo>
                    <a:pt x="2507208" y="994054"/>
                  </a:lnTo>
                  <a:lnTo>
                    <a:pt x="2508173" y="989241"/>
                  </a:lnTo>
                  <a:lnTo>
                    <a:pt x="2509596" y="975842"/>
                  </a:lnTo>
                  <a:lnTo>
                    <a:pt x="2512961" y="925918"/>
                  </a:lnTo>
                  <a:lnTo>
                    <a:pt x="2515374" y="908481"/>
                  </a:lnTo>
                  <a:lnTo>
                    <a:pt x="2519845" y="886929"/>
                  </a:lnTo>
                  <a:lnTo>
                    <a:pt x="2520645" y="880821"/>
                  </a:lnTo>
                  <a:lnTo>
                    <a:pt x="2520645" y="876020"/>
                  </a:lnTo>
                  <a:lnTo>
                    <a:pt x="2519680" y="872197"/>
                  </a:lnTo>
                  <a:lnTo>
                    <a:pt x="2512009" y="872197"/>
                  </a:lnTo>
                  <a:lnTo>
                    <a:pt x="2508173" y="876020"/>
                  </a:lnTo>
                  <a:lnTo>
                    <a:pt x="2496248" y="878408"/>
                  </a:lnTo>
                  <a:lnTo>
                    <a:pt x="2433396" y="882192"/>
                  </a:lnTo>
                  <a:lnTo>
                    <a:pt x="2378481" y="882459"/>
                  </a:lnTo>
                  <a:lnTo>
                    <a:pt x="2171623" y="882738"/>
                  </a:lnTo>
                  <a:lnTo>
                    <a:pt x="2132292" y="880821"/>
                  </a:lnTo>
                  <a:lnTo>
                    <a:pt x="2115693" y="880262"/>
                  </a:lnTo>
                  <a:lnTo>
                    <a:pt x="2098103" y="879983"/>
                  </a:lnTo>
                  <a:lnTo>
                    <a:pt x="2052650" y="879868"/>
                  </a:lnTo>
                  <a:lnTo>
                    <a:pt x="2047849" y="881786"/>
                  </a:lnTo>
                  <a:lnTo>
                    <a:pt x="2047849" y="891374"/>
                  </a:lnTo>
                  <a:lnTo>
                    <a:pt x="2051685" y="893292"/>
                  </a:lnTo>
                  <a:lnTo>
                    <a:pt x="2063191" y="893470"/>
                  </a:lnTo>
                  <a:lnTo>
                    <a:pt x="2072195" y="894016"/>
                  </a:lnTo>
                  <a:lnTo>
                    <a:pt x="2119934" y="913815"/>
                  </a:lnTo>
                  <a:lnTo>
                    <a:pt x="2129409" y="950874"/>
                  </a:lnTo>
                  <a:lnTo>
                    <a:pt x="2131085" y="1009878"/>
                  </a:lnTo>
                  <a:lnTo>
                    <a:pt x="2131326" y="1158125"/>
                  </a:lnTo>
                  <a:lnTo>
                    <a:pt x="2131250" y="1392720"/>
                  </a:lnTo>
                  <a:lnTo>
                    <a:pt x="2130729" y="1450530"/>
                  </a:lnTo>
                  <a:lnTo>
                    <a:pt x="2129294" y="1498625"/>
                  </a:lnTo>
                  <a:lnTo>
                    <a:pt x="2123262" y="1554657"/>
                  </a:lnTo>
                  <a:lnTo>
                    <a:pt x="2098700" y="1587982"/>
                  </a:lnTo>
                  <a:lnTo>
                    <a:pt x="2069909" y="1591818"/>
                  </a:lnTo>
                  <a:lnTo>
                    <a:pt x="2064169" y="1591818"/>
                  </a:lnTo>
                  <a:lnTo>
                    <a:pt x="2062251" y="1594700"/>
                  </a:lnTo>
                  <a:lnTo>
                    <a:pt x="2062251" y="1603324"/>
                  </a:lnTo>
                  <a:lnTo>
                    <a:pt x="2067039" y="1605241"/>
                  </a:lnTo>
                  <a:lnTo>
                    <a:pt x="2077605" y="1605241"/>
                  </a:lnTo>
                  <a:lnTo>
                    <a:pt x="2089670" y="1604949"/>
                  </a:lnTo>
                  <a:lnTo>
                    <a:pt x="2118487" y="1603629"/>
                  </a:lnTo>
                  <a:lnTo>
                    <a:pt x="2159266" y="1602486"/>
                  </a:lnTo>
                  <a:lnTo>
                    <a:pt x="2184133" y="1602549"/>
                  </a:lnTo>
                  <a:lnTo>
                    <a:pt x="2200414" y="1603095"/>
                  </a:lnTo>
                  <a:lnTo>
                    <a:pt x="2246465" y="1605241"/>
                  </a:lnTo>
                  <a:lnTo>
                    <a:pt x="2323896" y="1606677"/>
                  </a:lnTo>
                  <a:lnTo>
                    <a:pt x="2431123" y="1607934"/>
                  </a:lnTo>
                  <a:lnTo>
                    <a:pt x="2479383" y="1608137"/>
                  </a:lnTo>
                  <a:lnTo>
                    <a:pt x="2502319" y="1607743"/>
                  </a:lnTo>
                  <a:lnTo>
                    <a:pt x="2535174" y="1561211"/>
                  </a:lnTo>
                  <a:lnTo>
                    <a:pt x="2542387" y="1505051"/>
                  </a:lnTo>
                  <a:lnTo>
                    <a:pt x="2543670" y="1490103"/>
                  </a:lnTo>
                  <a:lnTo>
                    <a:pt x="2543670" y="1475727"/>
                  </a:lnTo>
                  <a:close/>
                </a:path>
                <a:path w="2543809" h="1619250">
                  <a:moveTo>
                    <a:pt x="2543759" y="7683"/>
                  </a:moveTo>
                  <a:lnTo>
                    <a:pt x="2538958" y="7683"/>
                  </a:lnTo>
                  <a:lnTo>
                    <a:pt x="2535174" y="8166"/>
                  </a:lnTo>
                  <a:lnTo>
                    <a:pt x="2521826" y="10934"/>
                  </a:lnTo>
                  <a:lnTo>
                    <a:pt x="2499283" y="14452"/>
                  </a:lnTo>
                  <a:lnTo>
                    <a:pt x="2483789" y="15963"/>
                  </a:lnTo>
                  <a:lnTo>
                    <a:pt x="2465400" y="16941"/>
                  </a:lnTo>
                  <a:lnTo>
                    <a:pt x="2443962" y="17284"/>
                  </a:lnTo>
                  <a:lnTo>
                    <a:pt x="2084146" y="17284"/>
                  </a:lnTo>
                  <a:lnTo>
                    <a:pt x="2030310" y="14452"/>
                  </a:lnTo>
                  <a:lnTo>
                    <a:pt x="1991766" y="9893"/>
                  </a:lnTo>
                  <a:lnTo>
                    <a:pt x="1971916" y="2514"/>
                  </a:lnTo>
                  <a:lnTo>
                    <a:pt x="1966125" y="977"/>
                  </a:lnTo>
                  <a:lnTo>
                    <a:pt x="1962289" y="977"/>
                  </a:lnTo>
                  <a:lnTo>
                    <a:pt x="1956536" y="19215"/>
                  </a:lnTo>
                  <a:lnTo>
                    <a:pt x="1945259" y="68376"/>
                  </a:lnTo>
                  <a:lnTo>
                    <a:pt x="1938451" y="100431"/>
                  </a:lnTo>
                  <a:lnTo>
                    <a:pt x="1935429" y="118986"/>
                  </a:lnTo>
                  <a:lnTo>
                    <a:pt x="1935429" y="124752"/>
                  </a:lnTo>
                  <a:lnTo>
                    <a:pt x="1937346" y="127622"/>
                  </a:lnTo>
                  <a:lnTo>
                    <a:pt x="1944065" y="127622"/>
                  </a:lnTo>
                  <a:lnTo>
                    <a:pt x="1946935" y="125717"/>
                  </a:lnTo>
                  <a:lnTo>
                    <a:pt x="1949818" y="118033"/>
                  </a:lnTo>
                  <a:lnTo>
                    <a:pt x="1952091" y="112852"/>
                  </a:lnTo>
                  <a:lnTo>
                    <a:pt x="1979536" y="73914"/>
                  </a:lnTo>
                  <a:lnTo>
                    <a:pt x="2025777" y="59550"/>
                  </a:lnTo>
                  <a:lnTo>
                    <a:pt x="2064004" y="57581"/>
                  </a:lnTo>
                  <a:lnTo>
                    <a:pt x="2206015" y="55676"/>
                  </a:lnTo>
                  <a:lnTo>
                    <a:pt x="2205939" y="527265"/>
                  </a:lnTo>
                  <a:lnTo>
                    <a:pt x="2205405" y="585076"/>
                  </a:lnTo>
                  <a:lnTo>
                    <a:pt x="2203983" y="633171"/>
                  </a:lnTo>
                  <a:lnTo>
                    <a:pt x="2197938" y="689203"/>
                  </a:lnTo>
                  <a:lnTo>
                    <a:pt x="2173376" y="722528"/>
                  </a:lnTo>
                  <a:lnTo>
                    <a:pt x="2144598" y="726363"/>
                  </a:lnTo>
                  <a:lnTo>
                    <a:pt x="2138845" y="726363"/>
                  </a:lnTo>
                  <a:lnTo>
                    <a:pt x="2136927" y="729246"/>
                  </a:lnTo>
                  <a:lnTo>
                    <a:pt x="2136927" y="737870"/>
                  </a:lnTo>
                  <a:lnTo>
                    <a:pt x="2141728" y="739800"/>
                  </a:lnTo>
                  <a:lnTo>
                    <a:pt x="2152269" y="739800"/>
                  </a:lnTo>
                  <a:lnTo>
                    <a:pt x="2178443" y="739343"/>
                  </a:lnTo>
                  <a:lnTo>
                    <a:pt x="2246299" y="736917"/>
                  </a:lnTo>
                  <a:lnTo>
                    <a:pt x="2287320" y="738352"/>
                  </a:lnTo>
                  <a:lnTo>
                    <a:pt x="2324303" y="739343"/>
                  </a:lnTo>
                  <a:lnTo>
                    <a:pt x="2374874" y="739800"/>
                  </a:lnTo>
                  <a:lnTo>
                    <a:pt x="2379675" y="736917"/>
                  </a:lnTo>
                  <a:lnTo>
                    <a:pt x="2379675" y="729246"/>
                  </a:lnTo>
                  <a:lnTo>
                    <a:pt x="2377757" y="726363"/>
                  </a:lnTo>
                  <a:lnTo>
                    <a:pt x="2372004" y="726363"/>
                  </a:lnTo>
                  <a:lnTo>
                    <a:pt x="2363495" y="726033"/>
                  </a:lnTo>
                  <a:lnTo>
                    <a:pt x="2311235" y="716572"/>
                  </a:lnTo>
                  <a:lnTo>
                    <a:pt x="2291410" y="669759"/>
                  </a:lnTo>
                  <a:lnTo>
                    <a:pt x="2287206" y="585076"/>
                  </a:lnTo>
                  <a:lnTo>
                    <a:pt x="2286685" y="527265"/>
                  </a:lnTo>
                  <a:lnTo>
                    <a:pt x="2286609" y="461530"/>
                  </a:lnTo>
                  <a:lnTo>
                    <a:pt x="2286609" y="55676"/>
                  </a:lnTo>
                  <a:lnTo>
                    <a:pt x="2407501" y="57581"/>
                  </a:lnTo>
                  <a:lnTo>
                    <a:pt x="2464397" y="62585"/>
                  </a:lnTo>
                  <a:lnTo>
                    <a:pt x="2518829" y="90233"/>
                  </a:lnTo>
                  <a:lnTo>
                    <a:pt x="2527439" y="134353"/>
                  </a:lnTo>
                  <a:lnTo>
                    <a:pt x="2529357" y="137223"/>
                  </a:lnTo>
                  <a:lnTo>
                    <a:pt x="2537993" y="137223"/>
                  </a:lnTo>
                  <a:lnTo>
                    <a:pt x="2540876" y="133388"/>
                  </a:lnTo>
                  <a:lnTo>
                    <a:pt x="2540876" y="124752"/>
                  </a:lnTo>
                  <a:lnTo>
                    <a:pt x="2543302" y="46355"/>
                  </a:lnTo>
                  <a:lnTo>
                    <a:pt x="2543759" y="19215"/>
                  </a:lnTo>
                  <a:lnTo>
                    <a:pt x="2543759" y="7683"/>
                  </a:lnTo>
                  <a:close/>
                </a:path>
              </a:pathLst>
            </a:custGeom>
            <a:solidFill>
              <a:srgbClr val="FFFFFF"/>
            </a:solidFill>
          </p:spPr>
          <p:txBody>
            <a:bodyPr wrap="square" lIns="0" tIns="0" rIns="0" bIns="0" rtlCol="0"/>
            <a:lstStyle/>
            <a:p>
              <a:endParaRPr/>
            </a:p>
          </p:txBody>
        </p:sp>
        <p:sp>
          <p:nvSpPr>
            <p:cNvPr id="7" name="object 7"/>
            <p:cNvSpPr/>
            <p:nvPr/>
          </p:nvSpPr>
          <p:spPr>
            <a:xfrm>
              <a:off x="5706263" y="2068677"/>
              <a:ext cx="745490" cy="362585"/>
            </a:xfrm>
            <a:custGeom>
              <a:avLst/>
              <a:gdLst/>
              <a:ahLst/>
              <a:cxnLst/>
              <a:rect l="l" t="t" r="r" b="b"/>
              <a:pathLst>
                <a:path w="745489" h="362585">
                  <a:moveTo>
                    <a:pt x="662143" y="348552"/>
                  </a:moveTo>
                  <a:lnTo>
                    <a:pt x="370065" y="348552"/>
                  </a:lnTo>
                  <a:lnTo>
                    <a:pt x="412630" y="349320"/>
                  </a:lnTo>
                  <a:lnTo>
                    <a:pt x="745417" y="362452"/>
                  </a:lnTo>
                  <a:lnTo>
                    <a:pt x="662143" y="348552"/>
                  </a:lnTo>
                  <a:close/>
                </a:path>
                <a:path w="745489" h="362585">
                  <a:moveTo>
                    <a:pt x="226049" y="269654"/>
                  </a:moveTo>
                  <a:lnTo>
                    <a:pt x="133718" y="269654"/>
                  </a:lnTo>
                  <a:lnTo>
                    <a:pt x="142361" y="270061"/>
                  </a:lnTo>
                  <a:lnTo>
                    <a:pt x="150233" y="271525"/>
                  </a:lnTo>
                  <a:lnTo>
                    <a:pt x="182629" y="295188"/>
                  </a:lnTo>
                  <a:lnTo>
                    <a:pt x="188742" y="304027"/>
                  </a:lnTo>
                  <a:lnTo>
                    <a:pt x="193755" y="311197"/>
                  </a:lnTo>
                  <a:lnTo>
                    <a:pt x="198150" y="316298"/>
                  </a:lnTo>
                  <a:lnTo>
                    <a:pt x="205272" y="323056"/>
                  </a:lnTo>
                  <a:lnTo>
                    <a:pt x="214011" y="325923"/>
                  </a:lnTo>
                  <a:lnTo>
                    <a:pt x="0" y="361556"/>
                  </a:lnTo>
                  <a:lnTo>
                    <a:pt x="283017" y="350584"/>
                  </a:lnTo>
                  <a:lnTo>
                    <a:pt x="370065" y="348552"/>
                  </a:lnTo>
                  <a:lnTo>
                    <a:pt x="662143" y="348552"/>
                  </a:lnTo>
                  <a:lnTo>
                    <a:pt x="526577" y="325923"/>
                  </a:lnTo>
                  <a:lnTo>
                    <a:pt x="528416" y="324464"/>
                  </a:lnTo>
                  <a:lnTo>
                    <a:pt x="534224" y="321089"/>
                  </a:lnTo>
                  <a:lnTo>
                    <a:pt x="544442" y="317305"/>
                  </a:lnTo>
                  <a:lnTo>
                    <a:pt x="559508" y="314619"/>
                  </a:lnTo>
                  <a:lnTo>
                    <a:pt x="578182" y="310588"/>
                  </a:lnTo>
                  <a:lnTo>
                    <a:pt x="595043" y="302281"/>
                  </a:lnTo>
                  <a:lnTo>
                    <a:pt x="609160" y="289981"/>
                  </a:lnTo>
                  <a:lnTo>
                    <a:pt x="619605" y="273972"/>
                  </a:lnTo>
                  <a:lnTo>
                    <a:pt x="620013" y="273095"/>
                  </a:lnTo>
                  <a:lnTo>
                    <a:pt x="555390" y="273095"/>
                  </a:lnTo>
                  <a:lnTo>
                    <a:pt x="548872" y="272709"/>
                  </a:lnTo>
                  <a:lnTo>
                    <a:pt x="542664" y="270760"/>
                  </a:lnTo>
                  <a:lnTo>
                    <a:pt x="502759" y="270760"/>
                  </a:lnTo>
                  <a:lnTo>
                    <a:pt x="236640" y="270656"/>
                  </a:lnTo>
                  <a:lnTo>
                    <a:pt x="233822" y="270601"/>
                  </a:lnTo>
                  <a:lnTo>
                    <a:pt x="226951" y="269886"/>
                  </a:lnTo>
                  <a:lnTo>
                    <a:pt x="226049" y="269654"/>
                  </a:lnTo>
                  <a:close/>
                </a:path>
                <a:path w="745489" h="362585">
                  <a:moveTo>
                    <a:pt x="660408" y="220059"/>
                  </a:moveTo>
                  <a:lnTo>
                    <a:pt x="620199" y="234649"/>
                  </a:lnTo>
                  <a:lnTo>
                    <a:pt x="603447" y="252798"/>
                  </a:lnTo>
                  <a:lnTo>
                    <a:pt x="595101" y="261064"/>
                  </a:lnTo>
                  <a:lnTo>
                    <a:pt x="555390" y="273095"/>
                  </a:lnTo>
                  <a:lnTo>
                    <a:pt x="620013" y="273095"/>
                  </a:lnTo>
                  <a:lnTo>
                    <a:pt x="622242" y="268309"/>
                  </a:lnTo>
                  <a:lnTo>
                    <a:pt x="623953" y="262449"/>
                  </a:lnTo>
                  <a:lnTo>
                    <a:pt x="627112" y="257006"/>
                  </a:lnTo>
                  <a:lnTo>
                    <a:pt x="665820" y="228495"/>
                  </a:lnTo>
                  <a:lnTo>
                    <a:pt x="675568" y="228155"/>
                  </a:lnTo>
                  <a:lnTo>
                    <a:pt x="692328" y="228155"/>
                  </a:lnTo>
                  <a:lnTo>
                    <a:pt x="692996" y="228128"/>
                  </a:lnTo>
                  <a:lnTo>
                    <a:pt x="701630" y="225764"/>
                  </a:lnTo>
                  <a:lnTo>
                    <a:pt x="707956" y="222688"/>
                  </a:lnTo>
                  <a:lnTo>
                    <a:pt x="694768" y="222688"/>
                  </a:lnTo>
                  <a:lnTo>
                    <a:pt x="686436" y="222597"/>
                  </a:lnTo>
                  <a:lnTo>
                    <a:pt x="677311" y="221569"/>
                  </a:lnTo>
                  <a:lnTo>
                    <a:pt x="668277" y="220438"/>
                  </a:lnTo>
                  <a:lnTo>
                    <a:pt x="660408" y="220059"/>
                  </a:lnTo>
                  <a:close/>
                </a:path>
                <a:path w="745489" h="362585">
                  <a:moveTo>
                    <a:pt x="27686" y="219162"/>
                  </a:moveTo>
                  <a:lnTo>
                    <a:pt x="60079" y="249115"/>
                  </a:lnTo>
                  <a:lnTo>
                    <a:pt x="65870" y="255911"/>
                  </a:lnTo>
                  <a:lnTo>
                    <a:pt x="103351" y="271804"/>
                  </a:lnTo>
                  <a:lnTo>
                    <a:pt x="112715" y="271948"/>
                  </a:lnTo>
                  <a:lnTo>
                    <a:pt x="119920" y="271236"/>
                  </a:lnTo>
                  <a:lnTo>
                    <a:pt x="126580" y="270258"/>
                  </a:lnTo>
                  <a:lnTo>
                    <a:pt x="133718" y="269654"/>
                  </a:lnTo>
                  <a:lnTo>
                    <a:pt x="226049" y="269654"/>
                  </a:lnTo>
                  <a:lnTo>
                    <a:pt x="218405" y="267681"/>
                  </a:lnTo>
                  <a:lnTo>
                    <a:pt x="210559" y="263157"/>
                  </a:lnTo>
                  <a:lnTo>
                    <a:pt x="201866" y="255991"/>
                  </a:lnTo>
                  <a:lnTo>
                    <a:pt x="195943" y="251968"/>
                  </a:lnTo>
                  <a:lnTo>
                    <a:pt x="102035" y="251968"/>
                  </a:lnTo>
                  <a:lnTo>
                    <a:pt x="89504" y="250497"/>
                  </a:lnTo>
                  <a:lnTo>
                    <a:pt x="77518" y="246976"/>
                  </a:lnTo>
                  <a:lnTo>
                    <a:pt x="67864" y="241385"/>
                  </a:lnTo>
                  <a:lnTo>
                    <a:pt x="60380" y="235031"/>
                  </a:lnTo>
                  <a:lnTo>
                    <a:pt x="53495" y="229478"/>
                  </a:lnTo>
                  <a:lnTo>
                    <a:pt x="47144" y="225119"/>
                  </a:lnTo>
                  <a:lnTo>
                    <a:pt x="41262" y="222343"/>
                  </a:lnTo>
                  <a:lnTo>
                    <a:pt x="33733" y="219861"/>
                  </a:lnTo>
                  <a:lnTo>
                    <a:pt x="27686" y="219162"/>
                  </a:lnTo>
                  <a:close/>
                </a:path>
                <a:path w="745489" h="362585">
                  <a:moveTo>
                    <a:pt x="519402" y="268554"/>
                  </a:moveTo>
                  <a:lnTo>
                    <a:pt x="511048" y="269297"/>
                  </a:lnTo>
                  <a:lnTo>
                    <a:pt x="502759" y="270760"/>
                  </a:lnTo>
                  <a:lnTo>
                    <a:pt x="542664" y="270760"/>
                  </a:lnTo>
                  <a:lnTo>
                    <a:pt x="536139" y="269603"/>
                  </a:lnTo>
                  <a:lnTo>
                    <a:pt x="527779" y="268625"/>
                  </a:lnTo>
                  <a:lnTo>
                    <a:pt x="519402" y="268554"/>
                  </a:lnTo>
                  <a:close/>
                </a:path>
                <a:path w="745489" h="362585">
                  <a:moveTo>
                    <a:pt x="107938" y="103882"/>
                  </a:moveTo>
                  <a:lnTo>
                    <a:pt x="236640" y="270656"/>
                  </a:lnTo>
                  <a:lnTo>
                    <a:pt x="502841" y="270656"/>
                  </a:lnTo>
                  <a:lnTo>
                    <a:pt x="535599" y="228600"/>
                  </a:lnTo>
                  <a:lnTo>
                    <a:pt x="281772" y="228600"/>
                  </a:lnTo>
                  <a:lnTo>
                    <a:pt x="107938" y="103882"/>
                  </a:lnTo>
                  <a:close/>
                </a:path>
                <a:path w="745489" h="362585">
                  <a:moveTo>
                    <a:pt x="166101" y="241215"/>
                  </a:moveTo>
                  <a:lnTo>
                    <a:pt x="155598" y="241281"/>
                  </a:lnTo>
                  <a:lnTo>
                    <a:pt x="142121" y="243908"/>
                  </a:lnTo>
                  <a:lnTo>
                    <a:pt x="125319" y="249073"/>
                  </a:lnTo>
                  <a:lnTo>
                    <a:pt x="120679" y="250182"/>
                  </a:lnTo>
                  <a:lnTo>
                    <a:pt x="113319" y="251406"/>
                  </a:lnTo>
                  <a:lnTo>
                    <a:pt x="102035" y="251968"/>
                  </a:lnTo>
                  <a:lnTo>
                    <a:pt x="195943" y="251968"/>
                  </a:lnTo>
                  <a:lnTo>
                    <a:pt x="193735" y="250469"/>
                  </a:lnTo>
                  <a:lnTo>
                    <a:pt x="185215" y="246231"/>
                  </a:lnTo>
                  <a:lnTo>
                    <a:pt x="175355" y="242917"/>
                  </a:lnTo>
                  <a:lnTo>
                    <a:pt x="172923" y="242248"/>
                  </a:lnTo>
                  <a:lnTo>
                    <a:pt x="166101" y="241215"/>
                  </a:lnTo>
                  <a:close/>
                </a:path>
                <a:path w="745489" h="362585">
                  <a:moveTo>
                    <a:pt x="229100" y="27185"/>
                  </a:moveTo>
                  <a:lnTo>
                    <a:pt x="233250" y="37487"/>
                  </a:lnTo>
                  <a:lnTo>
                    <a:pt x="232854" y="47499"/>
                  </a:lnTo>
                  <a:lnTo>
                    <a:pt x="231950" y="55987"/>
                  </a:lnTo>
                  <a:lnTo>
                    <a:pt x="230304" y="66070"/>
                  </a:lnTo>
                  <a:lnTo>
                    <a:pt x="229021" y="74707"/>
                  </a:lnTo>
                  <a:lnTo>
                    <a:pt x="228816" y="79576"/>
                  </a:lnTo>
                  <a:lnTo>
                    <a:pt x="228803" y="83130"/>
                  </a:lnTo>
                  <a:lnTo>
                    <a:pt x="229524" y="89523"/>
                  </a:lnTo>
                  <a:lnTo>
                    <a:pt x="256353" y="126547"/>
                  </a:lnTo>
                  <a:lnTo>
                    <a:pt x="264183" y="132273"/>
                  </a:lnTo>
                  <a:lnTo>
                    <a:pt x="270917" y="138853"/>
                  </a:lnTo>
                  <a:lnTo>
                    <a:pt x="277715" y="149712"/>
                  </a:lnTo>
                  <a:lnTo>
                    <a:pt x="282964" y="162273"/>
                  </a:lnTo>
                  <a:lnTo>
                    <a:pt x="284872" y="172316"/>
                  </a:lnTo>
                  <a:lnTo>
                    <a:pt x="284339" y="180782"/>
                  </a:lnTo>
                  <a:lnTo>
                    <a:pt x="282262" y="188608"/>
                  </a:lnTo>
                  <a:lnTo>
                    <a:pt x="280204" y="196560"/>
                  </a:lnTo>
                  <a:lnTo>
                    <a:pt x="279081" y="204164"/>
                  </a:lnTo>
                  <a:lnTo>
                    <a:pt x="278837" y="211225"/>
                  </a:lnTo>
                  <a:lnTo>
                    <a:pt x="279519" y="216847"/>
                  </a:lnTo>
                  <a:lnTo>
                    <a:pt x="281188" y="224449"/>
                  </a:lnTo>
                  <a:lnTo>
                    <a:pt x="281772" y="228600"/>
                  </a:lnTo>
                  <a:lnTo>
                    <a:pt x="458784" y="228600"/>
                  </a:lnTo>
                  <a:lnTo>
                    <a:pt x="458983" y="220841"/>
                  </a:lnTo>
                  <a:lnTo>
                    <a:pt x="464041" y="209944"/>
                  </a:lnTo>
                  <a:lnTo>
                    <a:pt x="466746" y="205762"/>
                  </a:lnTo>
                  <a:lnTo>
                    <a:pt x="339229" y="205762"/>
                  </a:lnTo>
                  <a:lnTo>
                    <a:pt x="337783" y="204164"/>
                  </a:lnTo>
                  <a:lnTo>
                    <a:pt x="334455" y="199571"/>
                  </a:lnTo>
                  <a:lnTo>
                    <a:pt x="330761" y="192283"/>
                  </a:lnTo>
                  <a:lnTo>
                    <a:pt x="328217" y="182603"/>
                  </a:lnTo>
                  <a:lnTo>
                    <a:pt x="327201" y="173571"/>
                  </a:lnTo>
                  <a:lnTo>
                    <a:pt x="325115" y="161228"/>
                  </a:lnTo>
                  <a:lnTo>
                    <a:pt x="304159" y="127940"/>
                  </a:lnTo>
                  <a:lnTo>
                    <a:pt x="274742" y="112809"/>
                  </a:lnTo>
                  <a:lnTo>
                    <a:pt x="266285" y="108098"/>
                  </a:lnTo>
                  <a:lnTo>
                    <a:pt x="241629" y="72628"/>
                  </a:lnTo>
                  <a:lnTo>
                    <a:pt x="239274" y="50655"/>
                  </a:lnTo>
                  <a:lnTo>
                    <a:pt x="238329" y="44131"/>
                  </a:lnTo>
                  <a:lnTo>
                    <a:pt x="235993" y="35350"/>
                  </a:lnTo>
                  <a:lnTo>
                    <a:pt x="229100" y="27185"/>
                  </a:lnTo>
                  <a:close/>
                </a:path>
                <a:path w="745489" h="362585">
                  <a:moveTo>
                    <a:pt x="632743" y="103882"/>
                  </a:moveTo>
                  <a:lnTo>
                    <a:pt x="458784" y="228600"/>
                  </a:lnTo>
                  <a:lnTo>
                    <a:pt x="535599" y="228600"/>
                  </a:lnTo>
                  <a:lnTo>
                    <a:pt x="632743" y="103882"/>
                  </a:lnTo>
                  <a:close/>
                </a:path>
                <a:path w="745489" h="362585">
                  <a:moveTo>
                    <a:pt x="692328" y="228155"/>
                  </a:moveTo>
                  <a:lnTo>
                    <a:pt x="675568" y="228155"/>
                  </a:lnTo>
                  <a:lnTo>
                    <a:pt x="684468" y="228479"/>
                  </a:lnTo>
                  <a:lnTo>
                    <a:pt x="692328" y="228155"/>
                  </a:lnTo>
                  <a:close/>
                </a:path>
                <a:path w="745489" h="362585">
                  <a:moveTo>
                    <a:pt x="713195" y="219861"/>
                  </a:moveTo>
                  <a:lnTo>
                    <a:pt x="706875" y="222072"/>
                  </a:lnTo>
                  <a:lnTo>
                    <a:pt x="694768" y="222688"/>
                  </a:lnTo>
                  <a:lnTo>
                    <a:pt x="707956" y="222688"/>
                  </a:lnTo>
                  <a:lnTo>
                    <a:pt x="712182" y="220633"/>
                  </a:lnTo>
                  <a:lnTo>
                    <a:pt x="713195" y="219861"/>
                  </a:lnTo>
                  <a:close/>
                </a:path>
                <a:path w="745489" h="362585">
                  <a:moveTo>
                    <a:pt x="370179" y="0"/>
                  </a:moveTo>
                  <a:lnTo>
                    <a:pt x="339229" y="205762"/>
                  </a:lnTo>
                  <a:lnTo>
                    <a:pt x="466746" y="205762"/>
                  </a:lnTo>
                  <a:lnTo>
                    <a:pt x="402526" y="205700"/>
                  </a:lnTo>
                  <a:lnTo>
                    <a:pt x="370179" y="0"/>
                  </a:lnTo>
                  <a:close/>
                </a:path>
                <a:path w="745489" h="362585">
                  <a:moveTo>
                    <a:pt x="511188" y="31495"/>
                  </a:moveTo>
                  <a:lnTo>
                    <a:pt x="503822" y="40761"/>
                  </a:lnTo>
                  <a:lnTo>
                    <a:pt x="498042" y="46393"/>
                  </a:lnTo>
                  <a:lnTo>
                    <a:pt x="492656" y="49720"/>
                  </a:lnTo>
                  <a:lnTo>
                    <a:pt x="486873" y="52983"/>
                  </a:lnTo>
                  <a:lnTo>
                    <a:pt x="479902" y="58427"/>
                  </a:lnTo>
                  <a:lnTo>
                    <a:pt x="458586" y="93944"/>
                  </a:lnTo>
                  <a:lnTo>
                    <a:pt x="457661" y="105537"/>
                  </a:lnTo>
                  <a:lnTo>
                    <a:pt x="458597" y="114260"/>
                  </a:lnTo>
                  <a:lnTo>
                    <a:pt x="459804" y="122338"/>
                  </a:lnTo>
                  <a:lnTo>
                    <a:pt x="459891" y="133341"/>
                  </a:lnTo>
                  <a:lnTo>
                    <a:pt x="442470" y="169118"/>
                  </a:lnTo>
                  <a:lnTo>
                    <a:pt x="423872" y="181956"/>
                  </a:lnTo>
                  <a:lnTo>
                    <a:pt x="417487" y="185999"/>
                  </a:lnTo>
                  <a:lnTo>
                    <a:pt x="411682" y="191298"/>
                  </a:lnTo>
                  <a:lnTo>
                    <a:pt x="406636" y="197862"/>
                  </a:lnTo>
                  <a:lnTo>
                    <a:pt x="402526" y="205700"/>
                  </a:lnTo>
                  <a:lnTo>
                    <a:pt x="466787" y="205700"/>
                  </a:lnTo>
                  <a:lnTo>
                    <a:pt x="469390" y="201676"/>
                  </a:lnTo>
                  <a:lnTo>
                    <a:pt x="476699" y="192647"/>
                  </a:lnTo>
                  <a:lnTo>
                    <a:pt x="484053" y="182167"/>
                  </a:lnTo>
                  <a:lnTo>
                    <a:pt x="489536" y="169547"/>
                  </a:lnTo>
                  <a:lnTo>
                    <a:pt x="491369" y="158772"/>
                  </a:lnTo>
                  <a:lnTo>
                    <a:pt x="491339" y="148921"/>
                  </a:lnTo>
                  <a:lnTo>
                    <a:pt x="489274" y="138627"/>
                  </a:lnTo>
                  <a:lnTo>
                    <a:pt x="485001" y="126521"/>
                  </a:lnTo>
                  <a:lnTo>
                    <a:pt x="481133" y="115085"/>
                  </a:lnTo>
                  <a:lnTo>
                    <a:pt x="479190" y="104866"/>
                  </a:lnTo>
                  <a:lnTo>
                    <a:pt x="478830" y="95819"/>
                  </a:lnTo>
                  <a:lnTo>
                    <a:pt x="479714" y="87896"/>
                  </a:lnTo>
                  <a:lnTo>
                    <a:pt x="501619" y="52194"/>
                  </a:lnTo>
                  <a:lnTo>
                    <a:pt x="505881" y="46203"/>
                  </a:lnTo>
                  <a:lnTo>
                    <a:pt x="508523" y="40693"/>
                  </a:lnTo>
                  <a:lnTo>
                    <a:pt x="510278" y="35110"/>
                  </a:lnTo>
                  <a:lnTo>
                    <a:pt x="511188" y="31495"/>
                  </a:lnTo>
                  <a:close/>
                </a:path>
                <a:path w="745489" h="362585">
                  <a:moveTo>
                    <a:pt x="512175" y="27571"/>
                  </a:moveTo>
                  <a:lnTo>
                    <a:pt x="511188" y="31495"/>
                  </a:lnTo>
                  <a:lnTo>
                    <a:pt x="511779" y="30751"/>
                  </a:lnTo>
                  <a:lnTo>
                    <a:pt x="512175" y="27571"/>
                  </a:lnTo>
                  <a:close/>
                </a:path>
              </a:pathLst>
            </a:custGeom>
            <a:solidFill>
              <a:srgbClr val="EBAB21"/>
            </a:solidFill>
          </p:spPr>
          <p:txBody>
            <a:bodyPr wrap="square" lIns="0" tIns="0" rIns="0" bIns="0" rtlCol="0"/>
            <a:lstStyle/>
            <a:p>
              <a:endParaRPr/>
            </a:p>
          </p:txBody>
        </p:sp>
        <p:pic>
          <p:nvPicPr>
            <p:cNvPr id="8" name="object 8"/>
            <p:cNvPicPr/>
            <p:nvPr/>
          </p:nvPicPr>
          <p:blipFill>
            <a:blip r:embed="rId4" cstate="print"/>
            <a:stretch>
              <a:fillRect/>
            </a:stretch>
          </p:blipFill>
          <p:spPr>
            <a:xfrm>
              <a:off x="4814396" y="4266962"/>
              <a:ext cx="238549" cy="244919"/>
            </a:xfrm>
            <a:prstGeom prst="rect">
              <a:avLst/>
            </a:prstGeom>
          </p:spPr>
        </p:pic>
        <p:sp>
          <p:nvSpPr>
            <p:cNvPr id="9" name="object 9"/>
            <p:cNvSpPr/>
            <p:nvPr/>
          </p:nvSpPr>
          <p:spPr>
            <a:xfrm>
              <a:off x="5121258" y="4262509"/>
              <a:ext cx="255904" cy="247650"/>
            </a:xfrm>
            <a:custGeom>
              <a:avLst/>
              <a:gdLst/>
              <a:ahLst/>
              <a:cxnLst/>
              <a:rect l="l" t="t" r="r" b="b"/>
              <a:pathLst>
                <a:path w="255904" h="247650">
                  <a:moveTo>
                    <a:pt x="31492" y="0"/>
                  </a:moveTo>
                  <a:lnTo>
                    <a:pt x="26403" y="0"/>
                  </a:lnTo>
                  <a:lnTo>
                    <a:pt x="25454" y="3492"/>
                  </a:lnTo>
                  <a:lnTo>
                    <a:pt x="25130" y="198150"/>
                  </a:lnTo>
                  <a:lnTo>
                    <a:pt x="24758" y="216367"/>
                  </a:lnTo>
                  <a:lnTo>
                    <a:pt x="5099" y="240456"/>
                  </a:lnTo>
                  <a:lnTo>
                    <a:pt x="958" y="240456"/>
                  </a:lnTo>
                  <a:lnTo>
                    <a:pt x="0" y="241103"/>
                  </a:lnTo>
                  <a:lnTo>
                    <a:pt x="0" y="244596"/>
                  </a:lnTo>
                  <a:lnTo>
                    <a:pt x="1918" y="244919"/>
                  </a:lnTo>
                  <a:lnTo>
                    <a:pt x="15506" y="244769"/>
                  </a:lnTo>
                  <a:lnTo>
                    <a:pt x="35620" y="243960"/>
                  </a:lnTo>
                  <a:lnTo>
                    <a:pt x="56835" y="244769"/>
                  </a:lnTo>
                  <a:lnTo>
                    <a:pt x="73162" y="244919"/>
                  </a:lnTo>
                  <a:lnTo>
                    <a:pt x="75069" y="244273"/>
                  </a:lnTo>
                  <a:lnTo>
                    <a:pt x="75069" y="241103"/>
                  </a:lnTo>
                  <a:lnTo>
                    <a:pt x="74121" y="240456"/>
                  </a:lnTo>
                  <a:lnTo>
                    <a:pt x="62670" y="240144"/>
                  </a:lnTo>
                  <a:lnTo>
                    <a:pt x="56622" y="238547"/>
                  </a:lnTo>
                  <a:lnTo>
                    <a:pt x="44213" y="201654"/>
                  </a:lnTo>
                  <a:lnTo>
                    <a:pt x="40085" y="49302"/>
                  </a:lnTo>
                  <a:lnTo>
                    <a:pt x="71578" y="84328"/>
                  </a:lnTo>
                  <a:lnTo>
                    <a:pt x="123101" y="140589"/>
                  </a:lnTo>
                  <a:lnTo>
                    <a:pt x="149804" y="168905"/>
                  </a:lnTo>
                  <a:lnTo>
                    <a:pt x="196413" y="217074"/>
                  </a:lnTo>
                  <a:lnTo>
                    <a:pt x="227000" y="246331"/>
                  </a:lnTo>
                  <a:lnTo>
                    <a:pt x="229330" y="247140"/>
                  </a:lnTo>
                  <a:lnTo>
                    <a:pt x="231561" y="247140"/>
                  </a:lnTo>
                  <a:lnTo>
                    <a:pt x="232197" y="245545"/>
                  </a:lnTo>
                  <a:lnTo>
                    <a:pt x="232834" y="38166"/>
                  </a:lnTo>
                  <a:lnTo>
                    <a:pt x="233196" y="26005"/>
                  </a:lnTo>
                  <a:lnTo>
                    <a:pt x="234782" y="17690"/>
                  </a:lnTo>
                  <a:lnTo>
                    <a:pt x="238337" y="12535"/>
                  </a:lnTo>
                  <a:lnTo>
                    <a:pt x="244607" y="9853"/>
                  </a:lnTo>
                  <a:lnTo>
                    <a:pt x="248423" y="8905"/>
                  </a:lnTo>
                  <a:lnTo>
                    <a:pt x="254471" y="8905"/>
                  </a:lnTo>
                  <a:lnTo>
                    <a:pt x="255743" y="7945"/>
                  </a:lnTo>
                  <a:lnTo>
                    <a:pt x="255743" y="4775"/>
                  </a:lnTo>
                  <a:lnTo>
                    <a:pt x="253512" y="4452"/>
                  </a:lnTo>
                  <a:lnTo>
                    <a:pt x="240778" y="4600"/>
                  </a:lnTo>
                  <a:lnTo>
                    <a:pt x="222978" y="5401"/>
                  </a:lnTo>
                  <a:lnTo>
                    <a:pt x="200613" y="4600"/>
                  </a:lnTo>
                  <a:lnTo>
                    <a:pt x="186075" y="4452"/>
                  </a:lnTo>
                  <a:lnTo>
                    <a:pt x="183530" y="4775"/>
                  </a:lnTo>
                  <a:lnTo>
                    <a:pt x="183530" y="7945"/>
                  </a:lnTo>
                  <a:lnTo>
                    <a:pt x="183854" y="8905"/>
                  </a:lnTo>
                  <a:lnTo>
                    <a:pt x="195939" y="9217"/>
                  </a:lnTo>
                  <a:lnTo>
                    <a:pt x="201664" y="10490"/>
                  </a:lnTo>
                  <a:lnTo>
                    <a:pt x="217577" y="202290"/>
                  </a:lnTo>
                  <a:lnTo>
                    <a:pt x="205782" y="189634"/>
                  </a:lnTo>
                  <a:lnTo>
                    <a:pt x="165009" y="144992"/>
                  </a:lnTo>
                  <a:lnTo>
                    <a:pt x="40085" y="10177"/>
                  </a:lnTo>
                  <a:lnTo>
                    <a:pt x="36903" y="6986"/>
                  </a:lnTo>
                  <a:lnTo>
                    <a:pt x="31492" y="0"/>
                  </a:lnTo>
                  <a:close/>
                </a:path>
              </a:pathLst>
            </a:custGeom>
            <a:solidFill>
              <a:srgbClr val="FFFFFF"/>
            </a:solidFill>
          </p:spPr>
          <p:txBody>
            <a:bodyPr wrap="square" lIns="0" tIns="0" rIns="0" bIns="0" rtlCol="0"/>
            <a:lstStyle/>
            <a:p>
              <a:endParaRPr/>
            </a:p>
          </p:txBody>
        </p:sp>
        <p:pic>
          <p:nvPicPr>
            <p:cNvPr id="10" name="object 10"/>
            <p:cNvPicPr/>
            <p:nvPr/>
          </p:nvPicPr>
          <p:blipFill>
            <a:blip r:embed="rId5" cstate="print"/>
            <a:stretch>
              <a:fillRect/>
            </a:stretch>
          </p:blipFill>
          <p:spPr>
            <a:xfrm>
              <a:off x="5475546" y="4266962"/>
              <a:ext cx="81420" cy="240466"/>
            </a:xfrm>
            <a:prstGeom prst="rect">
              <a:avLst/>
            </a:prstGeom>
          </p:spPr>
        </p:pic>
        <p:pic>
          <p:nvPicPr>
            <p:cNvPr id="11" name="object 11"/>
            <p:cNvPicPr/>
            <p:nvPr/>
          </p:nvPicPr>
          <p:blipFill>
            <a:blip r:embed="rId6" cstate="print"/>
            <a:stretch>
              <a:fillRect/>
            </a:stretch>
          </p:blipFill>
          <p:spPr>
            <a:xfrm>
              <a:off x="5931015" y="4264417"/>
              <a:ext cx="140891" cy="243960"/>
            </a:xfrm>
            <a:prstGeom prst="rect">
              <a:avLst/>
            </a:prstGeom>
          </p:spPr>
        </p:pic>
        <p:pic>
          <p:nvPicPr>
            <p:cNvPr id="12" name="object 12"/>
            <p:cNvPicPr/>
            <p:nvPr/>
          </p:nvPicPr>
          <p:blipFill>
            <a:blip r:embed="rId7" cstate="print"/>
            <a:stretch>
              <a:fillRect/>
            </a:stretch>
          </p:blipFill>
          <p:spPr>
            <a:xfrm>
              <a:off x="5621693" y="4266962"/>
              <a:ext cx="253512" cy="244919"/>
            </a:xfrm>
            <a:prstGeom prst="rect">
              <a:avLst/>
            </a:prstGeom>
          </p:spPr>
        </p:pic>
        <p:pic>
          <p:nvPicPr>
            <p:cNvPr id="13" name="object 13"/>
            <p:cNvPicPr/>
            <p:nvPr/>
          </p:nvPicPr>
          <p:blipFill>
            <a:blip r:embed="rId8" cstate="print"/>
            <a:stretch>
              <a:fillRect/>
            </a:stretch>
          </p:blipFill>
          <p:spPr>
            <a:xfrm>
              <a:off x="6170315" y="4266962"/>
              <a:ext cx="240456" cy="240466"/>
            </a:xfrm>
            <a:prstGeom prst="rect">
              <a:avLst/>
            </a:prstGeom>
          </p:spPr>
        </p:pic>
        <p:pic>
          <p:nvPicPr>
            <p:cNvPr id="14" name="object 14"/>
            <p:cNvPicPr/>
            <p:nvPr/>
          </p:nvPicPr>
          <p:blipFill>
            <a:blip r:embed="rId9" cstate="print"/>
            <a:stretch>
              <a:fillRect/>
            </a:stretch>
          </p:blipFill>
          <p:spPr>
            <a:xfrm>
              <a:off x="6462379" y="4262509"/>
              <a:ext cx="122454" cy="249372"/>
            </a:xfrm>
            <a:prstGeom prst="rect">
              <a:avLst/>
            </a:prstGeom>
          </p:spPr>
        </p:pic>
        <p:pic>
          <p:nvPicPr>
            <p:cNvPr id="15" name="object 15"/>
            <p:cNvPicPr/>
            <p:nvPr/>
          </p:nvPicPr>
          <p:blipFill>
            <a:blip r:embed="rId10" cstate="print"/>
            <a:stretch>
              <a:fillRect/>
            </a:stretch>
          </p:blipFill>
          <p:spPr>
            <a:xfrm>
              <a:off x="6693003" y="4266962"/>
              <a:ext cx="81432" cy="240466"/>
            </a:xfrm>
            <a:prstGeom prst="rect">
              <a:avLst/>
            </a:prstGeom>
          </p:spPr>
        </p:pic>
        <p:pic>
          <p:nvPicPr>
            <p:cNvPr id="16" name="object 16"/>
            <p:cNvPicPr/>
            <p:nvPr/>
          </p:nvPicPr>
          <p:blipFill>
            <a:blip r:embed="rId11" cstate="print"/>
            <a:stretch>
              <a:fillRect/>
            </a:stretch>
          </p:blipFill>
          <p:spPr>
            <a:xfrm>
              <a:off x="6854395" y="4262509"/>
              <a:ext cx="201654" cy="244919"/>
            </a:xfrm>
            <a:prstGeom prst="rect">
              <a:avLst/>
            </a:prstGeom>
          </p:spPr>
        </p:pic>
        <p:pic>
          <p:nvPicPr>
            <p:cNvPr id="17" name="object 17"/>
            <p:cNvPicPr/>
            <p:nvPr/>
          </p:nvPicPr>
          <p:blipFill>
            <a:blip r:embed="rId12" cstate="print"/>
            <a:stretch>
              <a:fillRect/>
            </a:stretch>
          </p:blipFill>
          <p:spPr>
            <a:xfrm>
              <a:off x="7126512" y="4266962"/>
              <a:ext cx="234241" cy="24277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4" name="1">
            <a:extLst>
              <a:ext uri="{FF2B5EF4-FFF2-40B4-BE49-F238E27FC236}">
                <a16:creationId xmlns:a16="http://schemas.microsoft.com/office/drawing/2014/main" id="{679775F0-8C15-E471-B742-193CDDF02A32}"/>
              </a:ext>
            </a:extLst>
          </p:cNvPr>
          <p:cNvSpPr/>
          <p:nvPr/>
        </p:nvSpPr>
        <p:spPr>
          <a:xfrm>
            <a:off x="433369" y="4160845"/>
            <a:ext cx="1324668" cy="1308301"/>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solidFill>
            <a:srgbClr val="01BFF4"/>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412750">
              <a:lnSpc>
                <a:spcPct val="120000"/>
              </a:lnSpc>
              <a:defRPr sz="2800" cap="all">
                <a:solidFill>
                  <a:srgbClr val="FFFFFF"/>
                </a:solidFill>
                <a:latin typeface="Proxima Nova Extrabold"/>
                <a:ea typeface="Proxima Nova Extrabold"/>
                <a:cs typeface="Proxima Nova Extrabold"/>
                <a:sym typeface="Proxima Nova Extrabold"/>
              </a:defRPr>
            </a:lvl1pPr>
          </a:lstStyle>
          <a:p>
            <a:r>
              <a:rPr dirty="0"/>
              <a:t>1</a:t>
            </a:r>
          </a:p>
        </p:txBody>
      </p:sp>
      <p:sp>
        <p:nvSpPr>
          <p:cNvPr id="6" name="TextBox 5">
            <a:extLst>
              <a:ext uri="{FF2B5EF4-FFF2-40B4-BE49-F238E27FC236}">
                <a16:creationId xmlns:a16="http://schemas.microsoft.com/office/drawing/2014/main" id="{0B90AA06-390B-C985-9F83-5617E6CF58C1}"/>
              </a:ext>
            </a:extLst>
          </p:cNvPr>
          <p:cNvSpPr txBox="1"/>
          <p:nvPr/>
        </p:nvSpPr>
        <p:spPr>
          <a:xfrm>
            <a:off x="381000" y="5657338"/>
            <a:ext cx="2362199" cy="830997"/>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Iterate through all images in the dataset and resize the images</a:t>
            </a:r>
            <a:endParaRPr lang="en-US" sz="1600" b="1" dirty="0"/>
          </a:p>
        </p:txBody>
      </p:sp>
      <p:sp>
        <p:nvSpPr>
          <p:cNvPr id="7" name="2">
            <a:extLst>
              <a:ext uri="{FF2B5EF4-FFF2-40B4-BE49-F238E27FC236}">
                <a16:creationId xmlns:a16="http://schemas.microsoft.com/office/drawing/2014/main" id="{AF38F1B5-2463-30B1-46E6-72BE69E1A6D7}"/>
              </a:ext>
            </a:extLst>
          </p:cNvPr>
          <p:cNvSpPr/>
          <p:nvPr/>
        </p:nvSpPr>
        <p:spPr>
          <a:xfrm>
            <a:off x="3124200" y="1630502"/>
            <a:ext cx="1324668" cy="1308301"/>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solidFill>
            <a:srgbClr val="01BFF4"/>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412750">
              <a:lnSpc>
                <a:spcPct val="120000"/>
              </a:lnSpc>
              <a:defRPr sz="2800" cap="all">
                <a:solidFill>
                  <a:srgbClr val="FFFFFF"/>
                </a:solidFill>
                <a:latin typeface="Proxima Nova Extrabold"/>
                <a:ea typeface="Proxima Nova Extrabold"/>
                <a:cs typeface="Proxima Nova Extrabold"/>
                <a:sym typeface="Proxima Nova Extrabold"/>
              </a:defRPr>
            </a:lvl1pPr>
          </a:lstStyle>
          <a:p>
            <a:r>
              <a:rPr dirty="0"/>
              <a:t>2</a:t>
            </a:r>
          </a:p>
        </p:txBody>
      </p:sp>
      <p:sp>
        <p:nvSpPr>
          <p:cNvPr id="9" name="TextBox 8">
            <a:extLst>
              <a:ext uri="{FF2B5EF4-FFF2-40B4-BE49-F238E27FC236}">
                <a16:creationId xmlns:a16="http://schemas.microsoft.com/office/drawing/2014/main" id="{5949B799-7F04-5C7C-976A-A28137444199}"/>
              </a:ext>
            </a:extLst>
          </p:cNvPr>
          <p:cNvSpPr txBox="1"/>
          <p:nvPr/>
        </p:nvSpPr>
        <p:spPr>
          <a:xfrm>
            <a:off x="3143776" y="3105767"/>
            <a:ext cx="1752600"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Train a CNN Model</a:t>
            </a:r>
          </a:p>
        </p:txBody>
      </p:sp>
      <p:sp>
        <p:nvSpPr>
          <p:cNvPr id="10" name="3">
            <a:extLst>
              <a:ext uri="{FF2B5EF4-FFF2-40B4-BE49-F238E27FC236}">
                <a16:creationId xmlns:a16="http://schemas.microsoft.com/office/drawing/2014/main" id="{414FC224-272D-5BCD-04BD-A7FA58205598}"/>
              </a:ext>
            </a:extLst>
          </p:cNvPr>
          <p:cNvSpPr/>
          <p:nvPr/>
        </p:nvSpPr>
        <p:spPr>
          <a:xfrm>
            <a:off x="5484910" y="4160844"/>
            <a:ext cx="1324668" cy="1308301"/>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solidFill>
            <a:srgbClr val="01BFF4"/>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412750">
              <a:lnSpc>
                <a:spcPct val="120000"/>
              </a:lnSpc>
              <a:defRPr sz="2800" cap="all">
                <a:solidFill>
                  <a:srgbClr val="FFFFFF"/>
                </a:solidFill>
                <a:latin typeface="Proxima Nova Extrabold"/>
                <a:ea typeface="Proxima Nova Extrabold"/>
                <a:cs typeface="Proxima Nova Extrabold"/>
                <a:sym typeface="Proxima Nova Extrabold"/>
              </a:defRPr>
            </a:lvl1pPr>
          </a:lstStyle>
          <a:p>
            <a:r>
              <a:rPr dirty="0"/>
              <a:t>3</a:t>
            </a:r>
          </a:p>
        </p:txBody>
      </p:sp>
      <p:sp>
        <p:nvSpPr>
          <p:cNvPr id="12" name="TextBox 11">
            <a:extLst>
              <a:ext uri="{FF2B5EF4-FFF2-40B4-BE49-F238E27FC236}">
                <a16:creationId xmlns:a16="http://schemas.microsoft.com/office/drawing/2014/main" id="{91801BA5-C745-3FB5-6DDA-40B68B6DE547}"/>
              </a:ext>
            </a:extLst>
          </p:cNvPr>
          <p:cNvSpPr txBox="1"/>
          <p:nvPr/>
        </p:nvSpPr>
        <p:spPr>
          <a:xfrm>
            <a:off x="5220535" y="5654710"/>
            <a:ext cx="2057400" cy="584775"/>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Save the model in as HDF5 file</a:t>
            </a:r>
          </a:p>
        </p:txBody>
      </p:sp>
      <p:sp>
        <p:nvSpPr>
          <p:cNvPr id="13" name="4">
            <a:extLst>
              <a:ext uri="{FF2B5EF4-FFF2-40B4-BE49-F238E27FC236}">
                <a16:creationId xmlns:a16="http://schemas.microsoft.com/office/drawing/2014/main" id="{C107E7C0-CAA9-3926-0A57-EC4660357FA8}"/>
              </a:ext>
            </a:extLst>
          </p:cNvPr>
          <p:cNvSpPr/>
          <p:nvPr/>
        </p:nvSpPr>
        <p:spPr>
          <a:xfrm>
            <a:off x="7628269" y="1545442"/>
            <a:ext cx="1324668" cy="1308302"/>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solidFill>
            <a:srgbClr val="01BFF4"/>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412750">
              <a:lnSpc>
                <a:spcPct val="120000"/>
              </a:lnSpc>
              <a:defRPr sz="2800" cap="all">
                <a:solidFill>
                  <a:srgbClr val="FFFFFF"/>
                </a:solidFill>
                <a:latin typeface="Proxima Nova Extrabold"/>
                <a:ea typeface="Proxima Nova Extrabold"/>
                <a:cs typeface="Proxima Nova Extrabold"/>
                <a:sym typeface="Proxima Nova Extrabold"/>
              </a:defRPr>
            </a:lvl1pPr>
          </a:lstStyle>
          <a:p>
            <a:r>
              <a:t>4</a:t>
            </a:r>
          </a:p>
        </p:txBody>
      </p:sp>
      <p:sp>
        <p:nvSpPr>
          <p:cNvPr id="14" name="TextBox 13">
            <a:extLst>
              <a:ext uri="{FF2B5EF4-FFF2-40B4-BE49-F238E27FC236}">
                <a16:creationId xmlns:a16="http://schemas.microsoft.com/office/drawing/2014/main" id="{23BB58CB-6818-1A88-9627-558B68B88A83}"/>
              </a:ext>
            </a:extLst>
          </p:cNvPr>
          <p:cNvSpPr txBox="1"/>
          <p:nvPr/>
        </p:nvSpPr>
        <p:spPr>
          <a:xfrm>
            <a:off x="7858426" y="3105766"/>
            <a:ext cx="143797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Design a GUI</a:t>
            </a:r>
          </a:p>
        </p:txBody>
      </p:sp>
      <p:sp>
        <p:nvSpPr>
          <p:cNvPr id="16" name="5">
            <a:extLst>
              <a:ext uri="{FF2B5EF4-FFF2-40B4-BE49-F238E27FC236}">
                <a16:creationId xmlns:a16="http://schemas.microsoft.com/office/drawing/2014/main" id="{B842E865-9229-3E07-E0B4-C20AF398608E}"/>
              </a:ext>
            </a:extLst>
          </p:cNvPr>
          <p:cNvSpPr/>
          <p:nvPr/>
        </p:nvSpPr>
        <p:spPr>
          <a:xfrm>
            <a:off x="10405059" y="4160843"/>
            <a:ext cx="1324669" cy="1308301"/>
          </a:xfrm>
          <a:custGeom>
            <a:avLst/>
            <a:gdLst/>
            <a:ahLst/>
            <a:cxnLst>
              <a:cxn ang="0">
                <a:pos x="wd2" y="hd2"/>
              </a:cxn>
              <a:cxn ang="5400000">
                <a:pos x="wd2" y="hd2"/>
              </a:cxn>
              <a:cxn ang="10800000">
                <a:pos x="wd2" y="hd2"/>
              </a:cxn>
              <a:cxn ang="16200000">
                <a:pos x="wd2" y="hd2"/>
              </a:cxn>
            </a:cxnLst>
            <a:rect l="0" t="0" r="r" b="b"/>
            <a:pathLst>
              <a:path w="20265" h="21541" extrusionOk="0">
                <a:moveTo>
                  <a:pt x="18778" y="6"/>
                </a:moveTo>
                <a:cubicBezTo>
                  <a:pt x="17680" y="134"/>
                  <a:pt x="17057" y="2145"/>
                  <a:pt x="17057" y="2145"/>
                </a:cubicBezTo>
                <a:cubicBezTo>
                  <a:pt x="16852" y="3359"/>
                  <a:pt x="15985" y="3890"/>
                  <a:pt x="15481" y="4101"/>
                </a:cubicBezTo>
                <a:cubicBezTo>
                  <a:pt x="14194" y="4297"/>
                  <a:pt x="13397" y="3507"/>
                  <a:pt x="13053" y="1869"/>
                </a:cubicBezTo>
                <a:cubicBezTo>
                  <a:pt x="12537" y="2880"/>
                  <a:pt x="11654" y="3375"/>
                  <a:pt x="10752" y="3375"/>
                </a:cubicBezTo>
                <a:cubicBezTo>
                  <a:pt x="10038" y="3375"/>
                  <a:pt x="9410" y="2981"/>
                  <a:pt x="9042" y="2385"/>
                </a:cubicBezTo>
                <a:cubicBezTo>
                  <a:pt x="9027" y="2364"/>
                  <a:pt x="9047" y="2392"/>
                  <a:pt x="9027" y="2365"/>
                </a:cubicBezTo>
                <a:cubicBezTo>
                  <a:pt x="8712" y="1939"/>
                  <a:pt x="8495" y="1267"/>
                  <a:pt x="8495" y="1267"/>
                </a:cubicBezTo>
                <a:cubicBezTo>
                  <a:pt x="8387" y="975"/>
                  <a:pt x="8079" y="832"/>
                  <a:pt x="7808" y="949"/>
                </a:cubicBezTo>
                <a:cubicBezTo>
                  <a:pt x="7536" y="1065"/>
                  <a:pt x="7403" y="1396"/>
                  <a:pt x="7512" y="1688"/>
                </a:cubicBezTo>
                <a:cubicBezTo>
                  <a:pt x="7512" y="1688"/>
                  <a:pt x="8063" y="2709"/>
                  <a:pt x="7926" y="3310"/>
                </a:cubicBezTo>
                <a:cubicBezTo>
                  <a:pt x="7837" y="3703"/>
                  <a:pt x="7904" y="4946"/>
                  <a:pt x="6218" y="5135"/>
                </a:cubicBezTo>
                <a:cubicBezTo>
                  <a:pt x="5752" y="5188"/>
                  <a:pt x="5327" y="4932"/>
                  <a:pt x="5018" y="4604"/>
                </a:cubicBezTo>
                <a:cubicBezTo>
                  <a:pt x="5009" y="4602"/>
                  <a:pt x="5000" y="4602"/>
                  <a:pt x="4991" y="4600"/>
                </a:cubicBezTo>
                <a:cubicBezTo>
                  <a:pt x="5214" y="6253"/>
                  <a:pt x="4846" y="7549"/>
                  <a:pt x="3835" y="8175"/>
                </a:cubicBezTo>
                <a:cubicBezTo>
                  <a:pt x="3057" y="8564"/>
                  <a:pt x="1662" y="8170"/>
                  <a:pt x="1662" y="8170"/>
                </a:cubicBezTo>
                <a:cubicBezTo>
                  <a:pt x="1662" y="8170"/>
                  <a:pt x="3252" y="9037"/>
                  <a:pt x="3447" y="9405"/>
                </a:cubicBezTo>
                <a:cubicBezTo>
                  <a:pt x="3642" y="9774"/>
                  <a:pt x="3739" y="10487"/>
                  <a:pt x="3611" y="11024"/>
                </a:cubicBezTo>
                <a:cubicBezTo>
                  <a:pt x="3469" y="11466"/>
                  <a:pt x="3110" y="11975"/>
                  <a:pt x="2194" y="11735"/>
                </a:cubicBezTo>
                <a:cubicBezTo>
                  <a:pt x="2194" y="11735"/>
                  <a:pt x="-293" y="11137"/>
                  <a:pt x="29" y="13686"/>
                </a:cubicBezTo>
                <a:cubicBezTo>
                  <a:pt x="29" y="13686"/>
                  <a:pt x="572" y="16056"/>
                  <a:pt x="2540" y="14422"/>
                </a:cubicBezTo>
                <a:cubicBezTo>
                  <a:pt x="3229" y="13850"/>
                  <a:pt x="3466" y="13680"/>
                  <a:pt x="3758" y="13817"/>
                </a:cubicBezTo>
                <a:cubicBezTo>
                  <a:pt x="4891" y="14598"/>
                  <a:pt x="5317" y="15680"/>
                  <a:pt x="4758" y="17390"/>
                </a:cubicBezTo>
                <a:cubicBezTo>
                  <a:pt x="7376" y="16540"/>
                  <a:pt x="8461" y="17351"/>
                  <a:pt x="8474" y="18455"/>
                </a:cubicBezTo>
                <a:cubicBezTo>
                  <a:pt x="8487" y="19560"/>
                  <a:pt x="8015" y="19973"/>
                  <a:pt x="8015" y="19973"/>
                </a:cubicBezTo>
                <a:cubicBezTo>
                  <a:pt x="7078" y="21279"/>
                  <a:pt x="8131" y="21539"/>
                  <a:pt x="8131" y="21539"/>
                </a:cubicBezTo>
                <a:cubicBezTo>
                  <a:pt x="8923" y="21597"/>
                  <a:pt x="8788" y="20282"/>
                  <a:pt x="8788" y="20282"/>
                </a:cubicBezTo>
                <a:cubicBezTo>
                  <a:pt x="8765" y="19731"/>
                  <a:pt x="8951" y="18719"/>
                  <a:pt x="9193" y="18402"/>
                </a:cubicBezTo>
                <a:cubicBezTo>
                  <a:pt x="9719" y="17713"/>
                  <a:pt x="12920" y="16968"/>
                  <a:pt x="13661" y="20186"/>
                </a:cubicBezTo>
                <a:cubicBezTo>
                  <a:pt x="13940" y="17526"/>
                  <a:pt x="16095" y="16040"/>
                  <a:pt x="16894" y="17208"/>
                </a:cubicBezTo>
                <a:cubicBezTo>
                  <a:pt x="17606" y="18250"/>
                  <a:pt x="17592" y="18779"/>
                  <a:pt x="18341" y="19048"/>
                </a:cubicBezTo>
                <a:cubicBezTo>
                  <a:pt x="18817" y="19219"/>
                  <a:pt x="19267" y="18578"/>
                  <a:pt x="19121" y="18094"/>
                </a:cubicBezTo>
                <a:cubicBezTo>
                  <a:pt x="18976" y="17610"/>
                  <a:pt x="18406" y="17609"/>
                  <a:pt x="17445" y="16640"/>
                </a:cubicBezTo>
                <a:cubicBezTo>
                  <a:pt x="16491" y="15680"/>
                  <a:pt x="17449" y="12361"/>
                  <a:pt x="18805" y="12812"/>
                </a:cubicBezTo>
                <a:cubicBezTo>
                  <a:pt x="19049" y="12893"/>
                  <a:pt x="19141" y="12986"/>
                  <a:pt x="19373" y="13014"/>
                </a:cubicBezTo>
                <a:cubicBezTo>
                  <a:pt x="19605" y="13043"/>
                  <a:pt x="19842" y="12954"/>
                  <a:pt x="19868" y="12752"/>
                </a:cubicBezTo>
                <a:cubicBezTo>
                  <a:pt x="19895" y="12550"/>
                  <a:pt x="19769" y="12416"/>
                  <a:pt x="19498" y="12345"/>
                </a:cubicBezTo>
                <a:cubicBezTo>
                  <a:pt x="19278" y="12287"/>
                  <a:pt x="19167" y="12369"/>
                  <a:pt x="18803" y="12220"/>
                </a:cubicBezTo>
                <a:cubicBezTo>
                  <a:pt x="17193" y="11564"/>
                  <a:pt x="17586" y="8705"/>
                  <a:pt x="19810" y="7865"/>
                </a:cubicBezTo>
                <a:cubicBezTo>
                  <a:pt x="17967" y="7771"/>
                  <a:pt x="16765" y="6843"/>
                  <a:pt x="16623" y="5495"/>
                </a:cubicBezTo>
                <a:cubicBezTo>
                  <a:pt x="16548" y="3927"/>
                  <a:pt x="18428" y="3479"/>
                  <a:pt x="18428" y="3479"/>
                </a:cubicBezTo>
                <a:cubicBezTo>
                  <a:pt x="21307" y="2438"/>
                  <a:pt x="19943" y="558"/>
                  <a:pt x="19943" y="558"/>
                </a:cubicBezTo>
                <a:cubicBezTo>
                  <a:pt x="19603" y="206"/>
                  <a:pt x="19290" y="41"/>
                  <a:pt x="19004" y="6"/>
                </a:cubicBezTo>
                <a:cubicBezTo>
                  <a:pt x="18927" y="-3"/>
                  <a:pt x="18851" y="-2"/>
                  <a:pt x="18778" y="6"/>
                </a:cubicBezTo>
                <a:close/>
              </a:path>
            </a:pathLst>
          </a:custGeom>
          <a:solidFill>
            <a:srgbClr val="01BFF4"/>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lgn="ctr" defTabSz="412750">
              <a:lnSpc>
                <a:spcPct val="120000"/>
              </a:lnSpc>
              <a:defRPr sz="2800" cap="all">
                <a:solidFill>
                  <a:srgbClr val="FFFFFF"/>
                </a:solidFill>
                <a:latin typeface="Proxima Nova Extrabold"/>
                <a:ea typeface="Proxima Nova Extrabold"/>
                <a:cs typeface="Proxima Nova Extrabold"/>
                <a:sym typeface="Proxima Nova Extrabold"/>
              </a:defRPr>
            </a:lvl1pPr>
          </a:lstStyle>
          <a:p>
            <a:r>
              <a:rPr dirty="0"/>
              <a:t>5</a:t>
            </a:r>
          </a:p>
        </p:txBody>
      </p:sp>
      <p:sp>
        <p:nvSpPr>
          <p:cNvPr id="17" name="TextBox 16">
            <a:extLst>
              <a:ext uri="{FF2B5EF4-FFF2-40B4-BE49-F238E27FC236}">
                <a16:creationId xmlns:a16="http://schemas.microsoft.com/office/drawing/2014/main" id="{9BDD99F7-866E-CAD0-4A76-133A26243440}"/>
              </a:ext>
            </a:extLst>
          </p:cNvPr>
          <p:cNvSpPr txBox="1"/>
          <p:nvPr/>
        </p:nvSpPr>
        <p:spPr>
          <a:xfrm>
            <a:off x="10433962" y="5470044"/>
            <a:ext cx="1324670" cy="1077218"/>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Integrate the trained model in GUI</a:t>
            </a:r>
          </a:p>
        </p:txBody>
      </p:sp>
    </p:spTree>
    <p:extLst>
      <p:ext uri="{BB962C8B-B14F-4D97-AF65-F5344CB8AC3E}">
        <p14:creationId xmlns:p14="http://schemas.microsoft.com/office/powerpoint/2010/main" val="157014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Iterate through all images in the dataset and resize the images.</a:t>
            </a:r>
          </a:p>
          <a:p>
            <a:pPr algn="just">
              <a:lnSpc>
                <a:spcPct val="150000"/>
              </a:lnSpc>
            </a:pPr>
            <a:r>
              <a:rPr lang="en-US" sz="2000" dirty="0">
                <a:latin typeface="Times New Roman" panose="02020603050405020304" pitchFamily="18" charset="0"/>
                <a:cs typeface="Times New Roman" panose="02020603050405020304" pitchFamily="18" charset="0"/>
              </a:rPr>
              <a:t> </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C24618-FD1B-5742-DFA3-74E7C12E118D}"/>
              </a:ext>
            </a:extLst>
          </p:cNvPr>
          <p:cNvPicPr>
            <a:picLocks noChangeAspect="1"/>
          </p:cNvPicPr>
          <p:nvPr/>
        </p:nvPicPr>
        <p:blipFill>
          <a:blip r:embed="rId2"/>
          <a:stretch>
            <a:fillRect/>
          </a:stretch>
        </p:blipFill>
        <p:spPr>
          <a:xfrm>
            <a:off x="1219200" y="2895600"/>
            <a:ext cx="8468960" cy="1905266"/>
          </a:xfrm>
          <a:prstGeom prst="rect">
            <a:avLst/>
          </a:prstGeom>
        </p:spPr>
      </p:pic>
    </p:spTree>
    <p:extLst>
      <p:ext uri="{BB962C8B-B14F-4D97-AF65-F5344CB8AC3E}">
        <p14:creationId xmlns:p14="http://schemas.microsoft.com/office/powerpoint/2010/main" val="3038635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Train a CNN Model</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FD74F4A-6055-F307-18EA-EA76A9B7A790}"/>
              </a:ext>
            </a:extLst>
          </p:cNvPr>
          <p:cNvPicPr>
            <a:picLocks noChangeAspect="1"/>
          </p:cNvPicPr>
          <p:nvPr/>
        </p:nvPicPr>
        <p:blipFill>
          <a:blip r:embed="rId2"/>
          <a:stretch>
            <a:fillRect/>
          </a:stretch>
        </p:blipFill>
        <p:spPr>
          <a:xfrm>
            <a:off x="1219199" y="2667000"/>
            <a:ext cx="6994907" cy="3705742"/>
          </a:xfrm>
          <a:prstGeom prst="rect">
            <a:avLst/>
          </a:prstGeom>
        </p:spPr>
      </p:pic>
    </p:spTree>
    <p:extLst>
      <p:ext uri="{BB962C8B-B14F-4D97-AF65-F5344CB8AC3E}">
        <p14:creationId xmlns:p14="http://schemas.microsoft.com/office/powerpoint/2010/main" val="123788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Save the model in as HDF5 file</a:t>
            </a:r>
          </a:p>
          <a:p>
            <a:pPr marL="342900" indent="-342900" algn="just">
              <a:lnSpc>
                <a:spcPct val="15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A830B5D-0B8B-994A-43AD-86CCFEC12B90}"/>
              </a:ext>
            </a:extLst>
          </p:cNvPr>
          <p:cNvPicPr>
            <a:picLocks noChangeAspect="1"/>
          </p:cNvPicPr>
          <p:nvPr/>
        </p:nvPicPr>
        <p:blipFill>
          <a:blip r:embed="rId2"/>
          <a:stretch>
            <a:fillRect/>
          </a:stretch>
        </p:blipFill>
        <p:spPr>
          <a:xfrm>
            <a:off x="1219200" y="2590800"/>
            <a:ext cx="6806084" cy="3715388"/>
          </a:xfrm>
          <a:prstGeom prst="rect">
            <a:avLst/>
          </a:prstGeom>
        </p:spPr>
      </p:pic>
    </p:spTree>
    <p:extLst>
      <p:ext uri="{BB962C8B-B14F-4D97-AF65-F5344CB8AC3E}">
        <p14:creationId xmlns:p14="http://schemas.microsoft.com/office/powerpoint/2010/main" val="331666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Design and </a:t>
            </a:r>
            <a:r>
              <a:rPr lang="en-US" sz="2000" dirty="0">
                <a:latin typeface="Times New Roman" panose="02020603050405020304" pitchFamily="18" charset="0"/>
                <a:cs typeface="Times New Roman" panose="02020603050405020304" pitchFamily="18" charset="0"/>
              </a:rPr>
              <a:t>Integrate the trained model in GUI</a:t>
            </a:r>
          </a:p>
          <a:p>
            <a:pPr marL="800100" lvl="1"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Code snippet for train dataset using CNN button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41E624E-2D7D-96A3-74A7-B02EBB494462}"/>
              </a:ext>
            </a:extLst>
          </p:cNvPr>
          <p:cNvPicPr>
            <a:picLocks noChangeAspect="1"/>
          </p:cNvPicPr>
          <p:nvPr/>
        </p:nvPicPr>
        <p:blipFill>
          <a:blip r:embed="rId2"/>
          <a:stretch>
            <a:fillRect/>
          </a:stretch>
        </p:blipFill>
        <p:spPr>
          <a:xfrm>
            <a:off x="1685924" y="2819400"/>
            <a:ext cx="5410836" cy="3751261"/>
          </a:xfrm>
          <a:prstGeom prst="rect">
            <a:avLst/>
          </a:prstGeom>
        </p:spPr>
      </p:pic>
      <p:pic>
        <p:nvPicPr>
          <p:cNvPr id="5" name="Content Placeholder 4">
            <a:extLst>
              <a:ext uri="{FF2B5EF4-FFF2-40B4-BE49-F238E27FC236}">
                <a16:creationId xmlns:a16="http://schemas.microsoft.com/office/drawing/2014/main" id="{061DF920-A733-5EA2-6074-B3AB3E42003A}"/>
              </a:ext>
            </a:extLst>
          </p:cNvPr>
          <p:cNvPicPr>
            <a:picLocks noChangeAspect="1"/>
          </p:cNvPicPr>
          <p:nvPr/>
        </p:nvPicPr>
        <p:blipFill>
          <a:blip r:embed="rId3"/>
          <a:stretch>
            <a:fillRect/>
          </a:stretch>
        </p:blipFill>
        <p:spPr>
          <a:xfrm>
            <a:off x="7239000" y="2819399"/>
            <a:ext cx="4829175" cy="3751262"/>
          </a:xfrm>
          <a:prstGeom prst="rect">
            <a:avLst/>
          </a:prstGeom>
        </p:spPr>
      </p:pic>
    </p:spTree>
    <p:extLst>
      <p:ext uri="{BB962C8B-B14F-4D97-AF65-F5344CB8AC3E}">
        <p14:creationId xmlns:p14="http://schemas.microsoft.com/office/powerpoint/2010/main" val="222474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Design and </a:t>
            </a:r>
            <a:r>
              <a:rPr lang="en-US" sz="2000" dirty="0">
                <a:latin typeface="Times New Roman" panose="02020603050405020304" pitchFamily="18" charset="0"/>
                <a:cs typeface="Times New Roman" panose="02020603050405020304" pitchFamily="18" charset="0"/>
              </a:rPr>
              <a:t>Integrate the trained model in GUI</a:t>
            </a:r>
          </a:p>
          <a:p>
            <a:pPr marL="800100" lvl="1"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Code snippet for train dataset using CNN button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26AB9A9-ED7A-2388-8B0A-81D6508B26E4}"/>
              </a:ext>
            </a:extLst>
          </p:cNvPr>
          <p:cNvPicPr>
            <a:picLocks noChangeAspect="1"/>
          </p:cNvPicPr>
          <p:nvPr/>
        </p:nvPicPr>
        <p:blipFill>
          <a:blip r:embed="rId2"/>
          <a:stretch>
            <a:fillRect/>
          </a:stretch>
        </p:blipFill>
        <p:spPr>
          <a:xfrm>
            <a:off x="6201244" y="2971799"/>
            <a:ext cx="5838972" cy="3760851"/>
          </a:xfrm>
          <a:prstGeom prst="rect">
            <a:avLst/>
          </a:prstGeom>
        </p:spPr>
      </p:pic>
      <p:pic>
        <p:nvPicPr>
          <p:cNvPr id="5" name="Picture 4">
            <a:extLst>
              <a:ext uri="{FF2B5EF4-FFF2-40B4-BE49-F238E27FC236}">
                <a16:creationId xmlns:a16="http://schemas.microsoft.com/office/drawing/2014/main" id="{96008CF5-2379-66D0-9869-8E741C252543}"/>
              </a:ext>
            </a:extLst>
          </p:cNvPr>
          <p:cNvPicPr>
            <a:picLocks noChangeAspect="1"/>
          </p:cNvPicPr>
          <p:nvPr/>
        </p:nvPicPr>
        <p:blipFill>
          <a:blip r:embed="rId3"/>
          <a:stretch>
            <a:fillRect/>
          </a:stretch>
        </p:blipFill>
        <p:spPr>
          <a:xfrm>
            <a:off x="1647058" y="3006631"/>
            <a:ext cx="4377036" cy="2219450"/>
          </a:xfrm>
          <a:prstGeom prst="rect">
            <a:avLst/>
          </a:prstGeom>
        </p:spPr>
      </p:pic>
    </p:spTree>
    <p:extLst>
      <p:ext uri="{BB962C8B-B14F-4D97-AF65-F5344CB8AC3E}">
        <p14:creationId xmlns:p14="http://schemas.microsoft.com/office/powerpoint/2010/main" val="128380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Design and </a:t>
            </a:r>
            <a:r>
              <a:rPr lang="en-US" sz="2000" dirty="0">
                <a:latin typeface="Times New Roman" panose="02020603050405020304" pitchFamily="18" charset="0"/>
                <a:cs typeface="Times New Roman" panose="02020603050405020304" pitchFamily="18" charset="0"/>
              </a:rPr>
              <a:t>Integrate the trained model in GUI</a:t>
            </a:r>
          </a:p>
          <a:p>
            <a:pPr marL="800100" lvl="1"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Code snippet for train dataset using CNN button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46C253D-9E93-FFD4-970A-79F119509702}"/>
              </a:ext>
            </a:extLst>
          </p:cNvPr>
          <p:cNvPicPr>
            <a:picLocks noChangeAspect="1"/>
          </p:cNvPicPr>
          <p:nvPr/>
        </p:nvPicPr>
        <p:blipFill>
          <a:blip r:embed="rId2"/>
          <a:stretch>
            <a:fillRect/>
          </a:stretch>
        </p:blipFill>
        <p:spPr>
          <a:xfrm>
            <a:off x="1719262" y="2971799"/>
            <a:ext cx="3362794" cy="1728879"/>
          </a:xfrm>
          <a:prstGeom prst="rect">
            <a:avLst/>
          </a:prstGeom>
        </p:spPr>
      </p:pic>
      <p:pic>
        <p:nvPicPr>
          <p:cNvPr id="7" name="Picture 6">
            <a:extLst>
              <a:ext uri="{FF2B5EF4-FFF2-40B4-BE49-F238E27FC236}">
                <a16:creationId xmlns:a16="http://schemas.microsoft.com/office/drawing/2014/main" id="{04694031-836C-94B7-AE6E-2B19415585C8}"/>
              </a:ext>
            </a:extLst>
          </p:cNvPr>
          <p:cNvPicPr>
            <a:picLocks noChangeAspect="1"/>
          </p:cNvPicPr>
          <p:nvPr/>
        </p:nvPicPr>
        <p:blipFill>
          <a:blip r:embed="rId3"/>
          <a:stretch>
            <a:fillRect/>
          </a:stretch>
        </p:blipFill>
        <p:spPr>
          <a:xfrm>
            <a:off x="5963118" y="2921749"/>
            <a:ext cx="5943600" cy="3834715"/>
          </a:xfrm>
          <a:prstGeom prst="rect">
            <a:avLst/>
          </a:prstGeom>
        </p:spPr>
      </p:pic>
    </p:spTree>
    <p:extLst>
      <p:ext uri="{BB962C8B-B14F-4D97-AF65-F5344CB8AC3E}">
        <p14:creationId xmlns:p14="http://schemas.microsoft.com/office/powerpoint/2010/main" val="321376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Stages </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4351338"/>
          </a:xfrm>
        </p:spPr>
        <p:txBody>
          <a:bodyPr>
            <a:normAutofit/>
          </a:bodyPr>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Design and </a:t>
            </a:r>
            <a:r>
              <a:rPr lang="en-US" sz="2000" dirty="0">
                <a:latin typeface="Times New Roman" panose="02020603050405020304" pitchFamily="18" charset="0"/>
                <a:cs typeface="Times New Roman" panose="02020603050405020304" pitchFamily="18" charset="0"/>
              </a:rPr>
              <a:t>Integrate the trained model in GUI</a:t>
            </a:r>
          </a:p>
          <a:p>
            <a:pPr marL="800100" lvl="1" indent="-342900" algn="just">
              <a:lnSpc>
                <a:spcPct val="150000"/>
              </a:lnSpc>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Code snippet for train dataset using CNN button</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E96AEE-A773-4DF0-695F-BF6BC1067938}"/>
              </a:ext>
            </a:extLst>
          </p:cNvPr>
          <p:cNvPicPr>
            <a:picLocks noChangeAspect="1"/>
          </p:cNvPicPr>
          <p:nvPr/>
        </p:nvPicPr>
        <p:blipFill>
          <a:blip r:embed="rId2"/>
          <a:stretch>
            <a:fillRect/>
          </a:stretch>
        </p:blipFill>
        <p:spPr>
          <a:xfrm>
            <a:off x="1719262" y="3049588"/>
            <a:ext cx="5367338" cy="3127375"/>
          </a:xfrm>
          <a:prstGeom prst="rect">
            <a:avLst/>
          </a:prstGeom>
        </p:spPr>
      </p:pic>
      <p:pic>
        <p:nvPicPr>
          <p:cNvPr id="5" name="Picture 4">
            <a:extLst>
              <a:ext uri="{FF2B5EF4-FFF2-40B4-BE49-F238E27FC236}">
                <a16:creationId xmlns:a16="http://schemas.microsoft.com/office/drawing/2014/main" id="{D901C86A-7414-1B20-0A16-6461C8A0A4A2}"/>
              </a:ext>
            </a:extLst>
          </p:cNvPr>
          <p:cNvPicPr>
            <a:picLocks noChangeAspect="1"/>
          </p:cNvPicPr>
          <p:nvPr/>
        </p:nvPicPr>
        <p:blipFill>
          <a:blip r:embed="rId3"/>
          <a:stretch>
            <a:fillRect/>
          </a:stretch>
        </p:blipFill>
        <p:spPr>
          <a:xfrm>
            <a:off x="7250907" y="3049588"/>
            <a:ext cx="4788694" cy="3706876"/>
          </a:xfrm>
          <a:prstGeom prst="rect">
            <a:avLst/>
          </a:prstGeom>
        </p:spPr>
      </p:pic>
    </p:spTree>
    <p:extLst>
      <p:ext uri="{BB962C8B-B14F-4D97-AF65-F5344CB8AC3E}">
        <p14:creationId xmlns:p14="http://schemas.microsoft.com/office/powerpoint/2010/main" val="166247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9A6D-F9DB-C17E-E96D-6CE590045805}"/>
              </a:ext>
            </a:extLst>
          </p:cNvPr>
          <p:cNvSpPr>
            <a:spLocks noGrp="1"/>
          </p:cNvSpPr>
          <p:nvPr>
            <p:ph type="title"/>
          </p:nvPr>
        </p:nvSpPr>
        <p:spPr>
          <a:xfrm>
            <a:off x="916939" y="914400"/>
            <a:ext cx="9072880" cy="762000"/>
          </a:xfrm>
        </p:spPr>
        <p:txBody>
          <a:bodyPr/>
          <a:lstStyle/>
          <a:p>
            <a:r>
              <a:rPr lang="en-IN" dirty="0"/>
              <a:t>GUI</a:t>
            </a:r>
          </a:p>
        </p:txBody>
      </p:sp>
      <p:pic>
        <p:nvPicPr>
          <p:cNvPr id="4" name="Content Placeholder 4">
            <a:extLst>
              <a:ext uri="{FF2B5EF4-FFF2-40B4-BE49-F238E27FC236}">
                <a16:creationId xmlns:a16="http://schemas.microsoft.com/office/drawing/2014/main" id="{4498A5D7-08B6-16AE-F721-3A608B8A5019}"/>
              </a:ext>
            </a:extLst>
          </p:cNvPr>
          <p:cNvPicPr>
            <a:picLocks noGrp="1" noChangeAspect="1"/>
          </p:cNvPicPr>
          <p:nvPr>
            <p:ph idx="1"/>
          </p:nvPr>
        </p:nvPicPr>
        <p:blipFill>
          <a:blip r:embed="rId2"/>
          <a:stretch>
            <a:fillRect/>
          </a:stretch>
        </p:blipFill>
        <p:spPr>
          <a:xfrm>
            <a:off x="942818" y="2057400"/>
            <a:ext cx="8697130" cy="3778250"/>
          </a:xfrm>
        </p:spPr>
      </p:pic>
    </p:spTree>
    <p:extLst>
      <p:ext uri="{BB962C8B-B14F-4D97-AF65-F5344CB8AC3E}">
        <p14:creationId xmlns:p14="http://schemas.microsoft.com/office/powerpoint/2010/main" val="81578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25A-0695-CDD4-F555-E1362D0219D8}"/>
              </a:ext>
            </a:extLst>
          </p:cNvPr>
          <p:cNvSpPr>
            <a:spLocks noGrp="1"/>
          </p:cNvSpPr>
          <p:nvPr>
            <p:ph type="title"/>
          </p:nvPr>
        </p:nvSpPr>
        <p:spPr>
          <a:xfrm>
            <a:off x="916939" y="603308"/>
            <a:ext cx="9072880" cy="539692"/>
          </a:xfrm>
        </p:spPr>
        <p:txBody>
          <a:bodyPr/>
          <a:lstStyle/>
          <a:p>
            <a:r>
              <a:rPr lang="en-IN" dirty="0">
                <a:latin typeface="Times New Roman" panose="02020603050405020304" pitchFamily="18" charset="0"/>
                <a:cs typeface="Times New Roman" panose="02020603050405020304" pitchFamily="18" charset="0"/>
              </a:rPr>
              <a:t>Performance Metrics</a:t>
            </a:r>
          </a:p>
        </p:txBody>
      </p:sp>
      <p:sp>
        <p:nvSpPr>
          <p:cNvPr id="4" name="Content Placeholder 3">
            <a:extLst>
              <a:ext uri="{FF2B5EF4-FFF2-40B4-BE49-F238E27FC236}">
                <a16:creationId xmlns:a16="http://schemas.microsoft.com/office/drawing/2014/main" id="{4E16F57B-C479-85AA-2840-4F4B1AA4B8ED}"/>
              </a:ext>
            </a:extLst>
          </p:cNvPr>
          <p:cNvSpPr>
            <a:spLocks noGrp="1"/>
          </p:cNvSpPr>
          <p:nvPr>
            <p:ph idx="1"/>
          </p:nvPr>
        </p:nvSpPr>
        <p:spPr>
          <a:xfrm>
            <a:off x="838199" y="1371600"/>
            <a:ext cx="11130209" cy="406330"/>
          </a:xfrm>
        </p:spPr>
        <p:txBody>
          <a:bodyPr numCol="1"/>
          <a:lstStyle/>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Confusion matrix and calculation of accuracy:</a:t>
            </a:r>
          </a:p>
        </p:txBody>
      </p:sp>
      <p:sp>
        <p:nvSpPr>
          <p:cNvPr id="6" name="TextBox 5">
            <a:extLst>
              <a:ext uri="{FF2B5EF4-FFF2-40B4-BE49-F238E27FC236}">
                <a16:creationId xmlns:a16="http://schemas.microsoft.com/office/drawing/2014/main" id="{086A1D66-F2CC-CE80-47FF-F06564C3D7F1}"/>
              </a:ext>
            </a:extLst>
          </p:cNvPr>
          <p:cNvSpPr txBox="1"/>
          <p:nvPr/>
        </p:nvSpPr>
        <p:spPr>
          <a:xfrm>
            <a:off x="7543800" y="2590800"/>
            <a:ext cx="4424609" cy="3366563"/>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accuracy = (TP + TN) / (TP + TN + FP + FN)</a:t>
            </a:r>
          </a:p>
          <a:p>
            <a:r>
              <a:rPr lang="en-US" dirty="0">
                <a:latin typeface="Times New Roman" panose="02020603050405020304" pitchFamily="18" charset="0"/>
                <a:cs typeface="Times New Roman" panose="02020603050405020304" pitchFamily="18" charset="0"/>
              </a:rPr>
              <a:t>	=  (7+6)/7+6+1+2</a:t>
            </a:r>
          </a:p>
          <a:p>
            <a:r>
              <a:rPr lang="en-US" dirty="0">
                <a:latin typeface="Times New Roman" panose="02020603050405020304" pitchFamily="18" charset="0"/>
                <a:cs typeface="Times New Roman" panose="02020603050405020304" pitchFamily="18" charset="0"/>
              </a:rPr>
              <a:t>	= 13/16</a:t>
            </a:r>
          </a:p>
          <a:p>
            <a:r>
              <a:rPr lang="en-US" dirty="0">
                <a:latin typeface="Times New Roman" panose="02020603050405020304" pitchFamily="18" charset="0"/>
                <a:cs typeface="Times New Roman" panose="02020603050405020304" pitchFamily="18" charset="0"/>
              </a:rPr>
              <a:t>	= 0.8125</a:t>
            </a:r>
          </a:p>
          <a:p>
            <a:r>
              <a:rPr lang="en-US" dirty="0">
                <a:latin typeface="Times New Roman" panose="02020603050405020304" pitchFamily="18" charset="0"/>
                <a:cs typeface="Times New Roman" panose="02020603050405020304" pitchFamily="18" charset="0"/>
              </a:rPr>
              <a:t>Where,</a:t>
            </a:r>
          </a:p>
          <a:p>
            <a:endParaRPr lang="en-US"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TN: True Negative </a:t>
            </a:r>
          </a:p>
          <a:p>
            <a:pPr algn="just">
              <a:lnSpc>
                <a:spcPct val="150000"/>
              </a:lnSpc>
            </a:pPr>
            <a:r>
              <a:rPr lang="en-IN" dirty="0">
                <a:latin typeface="Times New Roman" panose="02020603050405020304" pitchFamily="18" charset="0"/>
                <a:cs typeface="Times New Roman" panose="02020603050405020304" pitchFamily="18" charset="0"/>
              </a:rPr>
              <a:t>FP: False Positive </a:t>
            </a:r>
          </a:p>
          <a:p>
            <a:pPr algn="just">
              <a:lnSpc>
                <a:spcPct val="150000"/>
              </a:lnSpc>
            </a:pPr>
            <a:r>
              <a:rPr lang="en-IN" dirty="0">
                <a:latin typeface="Times New Roman" panose="02020603050405020304" pitchFamily="18" charset="0"/>
                <a:cs typeface="Times New Roman" panose="02020603050405020304" pitchFamily="18" charset="0"/>
              </a:rPr>
              <a:t>FN: False Negative </a:t>
            </a:r>
          </a:p>
          <a:p>
            <a:pPr algn="just">
              <a:lnSpc>
                <a:spcPct val="150000"/>
              </a:lnSpc>
            </a:pPr>
            <a:r>
              <a:rPr lang="en-IN" dirty="0">
                <a:latin typeface="Times New Roman" panose="02020603050405020304" pitchFamily="18" charset="0"/>
                <a:cs typeface="Times New Roman" panose="02020603050405020304" pitchFamily="18" charset="0"/>
              </a:rPr>
              <a:t>TP: True Positive</a:t>
            </a:r>
          </a:p>
        </p:txBody>
      </p:sp>
      <p:pic>
        <p:nvPicPr>
          <p:cNvPr id="7" name="Picture 6">
            <a:extLst>
              <a:ext uri="{FF2B5EF4-FFF2-40B4-BE49-F238E27FC236}">
                <a16:creationId xmlns:a16="http://schemas.microsoft.com/office/drawing/2014/main" id="{06E04504-FC00-0852-A9FC-1D07314E7046}"/>
              </a:ext>
            </a:extLst>
          </p:cNvPr>
          <p:cNvPicPr>
            <a:picLocks noChangeAspect="1"/>
          </p:cNvPicPr>
          <p:nvPr/>
        </p:nvPicPr>
        <p:blipFill>
          <a:blip r:embed="rId3"/>
          <a:stretch>
            <a:fillRect/>
          </a:stretch>
        </p:blipFill>
        <p:spPr>
          <a:xfrm>
            <a:off x="1143000" y="2195613"/>
            <a:ext cx="5568363" cy="4433788"/>
          </a:xfrm>
          <a:prstGeom prst="rect">
            <a:avLst/>
          </a:prstGeom>
        </p:spPr>
      </p:pic>
    </p:spTree>
    <p:extLst>
      <p:ext uri="{BB962C8B-B14F-4D97-AF65-F5344CB8AC3E}">
        <p14:creationId xmlns:p14="http://schemas.microsoft.com/office/powerpoint/2010/main" val="3408811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F748-E55C-309C-CCCF-A8303A1D7F73}"/>
              </a:ext>
            </a:extLst>
          </p:cNvPr>
          <p:cNvSpPr>
            <a:spLocks noGrp="1"/>
          </p:cNvSpPr>
          <p:nvPr>
            <p:ph type="ctrTitle"/>
          </p:nvPr>
        </p:nvSpPr>
        <p:spPr>
          <a:xfrm>
            <a:off x="1638300" y="322262"/>
            <a:ext cx="8334375" cy="1906587"/>
          </a:xfrm>
        </p:spPr>
        <p:txBody>
          <a:bodyPr/>
          <a:lstStyle/>
          <a:p>
            <a:pPr algn="ctr"/>
            <a:r>
              <a:rPr lang="en-IN" dirty="0">
                <a:latin typeface="Times New Roman" panose="02020603050405020304" pitchFamily="18" charset="0"/>
                <a:cs typeface="Times New Roman" panose="02020603050405020304" pitchFamily="18" charset="0"/>
              </a:rPr>
              <a:t>Pothole Detection System</a:t>
            </a:r>
          </a:p>
        </p:txBody>
      </p:sp>
      <p:sp>
        <p:nvSpPr>
          <p:cNvPr id="3" name="Subtitle 2">
            <a:extLst>
              <a:ext uri="{FF2B5EF4-FFF2-40B4-BE49-F238E27FC236}">
                <a16:creationId xmlns:a16="http://schemas.microsoft.com/office/drawing/2014/main" id="{11DA6F92-E418-9FD5-86FE-F0D6B5CC4CD2}"/>
              </a:ext>
            </a:extLst>
          </p:cNvPr>
          <p:cNvSpPr>
            <a:spLocks noGrp="1"/>
          </p:cNvSpPr>
          <p:nvPr>
            <p:ph type="subTitle" idx="1"/>
          </p:nvPr>
        </p:nvSpPr>
        <p:spPr>
          <a:xfrm>
            <a:off x="1795462" y="2743201"/>
            <a:ext cx="9144000" cy="2557462"/>
          </a:xfrm>
        </p:spPr>
        <p:txBody>
          <a:bodyPr>
            <a:normAutofit/>
          </a:bodyPr>
          <a:lstStyle/>
          <a:p>
            <a:pPr lvl="0" algn="r">
              <a:lnSpc>
                <a:spcPct val="120000"/>
              </a:lnSpc>
            </a:pPr>
            <a:r>
              <a:rPr lang="en-IN" sz="14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Submitted </a:t>
            </a:r>
            <a:r>
              <a:rPr lang="en-IN" sz="14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t>
            </a:r>
            <a:r>
              <a:rPr lang="en-IN" sz="14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 Group 5:</a:t>
            </a:r>
          </a:p>
          <a:p>
            <a:pPr lvl="0" algn="r">
              <a:lnSpc>
                <a:spcPct val="120000"/>
              </a:lnSpc>
            </a:pP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Trinadh</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Bellam</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(811292241) tbellam@kent.edu</a:t>
            </a:r>
          </a:p>
          <a:p>
            <a:pPr lvl="0" algn="r">
              <a:lnSpc>
                <a:spcPct val="120000"/>
              </a:lnSpc>
            </a:pP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Vidya Pamidi (811296578) vpamidi@kent.edu</a:t>
            </a:r>
          </a:p>
          <a:p>
            <a:pPr lvl="0" algn="r">
              <a:lnSpc>
                <a:spcPct val="120000"/>
              </a:lnSpc>
            </a:pP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Krithika</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Reddy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Pabbathi</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(811281744) kpabbath@kent.edu</a:t>
            </a:r>
          </a:p>
          <a:p>
            <a:pPr lvl="0" algn="r">
              <a:lnSpc>
                <a:spcPct val="120000"/>
              </a:lnSpc>
            </a:pP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Varshitha</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Karusala</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(811304448) vkarusal@kent.edu</a:t>
            </a:r>
          </a:p>
          <a:p>
            <a:pPr lvl="0" algn="r">
              <a:lnSpc>
                <a:spcPct val="120000"/>
              </a:lnSpc>
            </a:pP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Sai Krishna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Nalluri</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(811286663) snallur2@kent.edu</a:t>
            </a:r>
          </a:p>
          <a:p>
            <a:pPr lvl="0" algn="r">
              <a:lnSpc>
                <a:spcPct val="120000"/>
              </a:lnSpc>
            </a:pP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Venkata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sai</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prahlad</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dontha</a:t>
            </a:r>
            <a:r>
              <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(811254988) vdontha@kent.edu</a:t>
            </a:r>
          </a:p>
        </p:txBody>
      </p:sp>
    </p:spTree>
    <p:extLst>
      <p:ext uri="{BB962C8B-B14F-4D97-AF65-F5344CB8AC3E}">
        <p14:creationId xmlns:p14="http://schemas.microsoft.com/office/powerpoint/2010/main" val="1646669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77E0-7F7E-591C-2726-8ADDD564842A}"/>
              </a:ext>
            </a:extLst>
          </p:cNvPr>
          <p:cNvSpPr>
            <a:spLocks noGrp="1"/>
          </p:cNvSpPr>
          <p:nvPr>
            <p:ph type="title"/>
          </p:nvPr>
        </p:nvSpPr>
        <p:spPr>
          <a:xfrm>
            <a:off x="916939" y="733044"/>
            <a:ext cx="9072880" cy="492443"/>
          </a:xfrm>
        </p:spPr>
        <p:txBody>
          <a:bodyPr/>
          <a:lstStyle/>
          <a:p>
            <a:r>
              <a:rPr lang="en-IN" dirty="0">
                <a:latin typeface="Times New Roman" panose="02020603050405020304" pitchFamily="18" charset="0"/>
                <a:cs typeface="Times New Roman" panose="02020603050405020304" pitchFamily="18" charset="0"/>
              </a:rPr>
              <a:t>Performance Metrics</a:t>
            </a:r>
            <a:endParaRPr lang="en-IN" dirty="0"/>
          </a:p>
        </p:txBody>
      </p:sp>
      <p:sp>
        <p:nvSpPr>
          <p:cNvPr id="3" name="Text Placeholder 2">
            <a:extLst>
              <a:ext uri="{FF2B5EF4-FFF2-40B4-BE49-F238E27FC236}">
                <a16:creationId xmlns:a16="http://schemas.microsoft.com/office/drawing/2014/main" id="{E8561E4F-0F67-886C-EC2F-29E8067CDCEE}"/>
              </a:ext>
            </a:extLst>
          </p:cNvPr>
          <p:cNvSpPr>
            <a:spLocks noGrp="1"/>
          </p:cNvSpPr>
          <p:nvPr>
            <p:ph type="body" idx="1"/>
          </p:nvPr>
        </p:nvSpPr>
        <p:spPr>
          <a:xfrm>
            <a:off x="916940" y="1676400"/>
            <a:ext cx="11275060" cy="3962400"/>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Accuracy</a:t>
            </a:r>
          </a:p>
          <a:p>
            <a:pPr marL="342900" indent="-342900">
              <a:buFont typeface="Arial" panose="020B0604020202020204" pitchFamily="34" charset="0"/>
              <a:buChar char="•"/>
            </a:pPr>
            <a:endParaRPr lang="en-IN" sz="2000" dirty="0"/>
          </a:p>
        </p:txBody>
      </p:sp>
      <p:pic>
        <p:nvPicPr>
          <p:cNvPr id="9" name="Picture 8">
            <a:extLst>
              <a:ext uri="{FF2B5EF4-FFF2-40B4-BE49-F238E27FC236}">
                <a16:creationId xmlns:a16="http://schemas.microsoft.com/office/drawing/2014/main" id="{1C160E4A-1392-357D-60FB-0B439EEBD9DF}"/>
              </a:ext>
            </a:extLst>
          </p:cNvPr>
          <p:cNvPicPr>
            <a:picLocks noChangeAspect="1"/>
          </p:cNvPicPr>
          <p:nvPr/>
        </p:nvPicPr>
        <p:blipFill>
          <a:blip r:embed="rId2"/>
          <a:stretch>
            <a:fillRect/>
          </a:stretch>
        </p:blipFill>
        <p:spPr>
          <a:xfrm>
            <a:off x="1129704" y="2238181"/>
            <a:ext cx="3991532" cy="1390844"/>
          </a:xfrm>
          <a:prstGeom prst="rect">
            <a:avLst/>
          </a:prstGeom>
        </p:spPr>
      </p:pic>
      <p:pic>
        <p:nvPicPr>
          <p:cNvPr id="6" name="Picture 5">
            <a:extLst>
              <a:ext uri="{FF2B5EF4-FFF2-40B4-BE49-F238E27FC236}">
                <a16:creationId xmlns:a16="http://schemas.microsoft.com/office/drawing/2014/main" id="{820D631B-E205-62E8-CF94-E47C69B3055E}"/>
              </a:ext>
            </a:extLst>
          </p:cNvPr>
          <p:cNvPicPr>
            <a:picLocks noChangeAspect="1"/>
          </p:cNvPicPr>
          <p:nvPr/>
        </p:nvPicPr>
        <p:blipFill>
          <a:blip r:embed="rId3"/>
          <a:stretch>
            <a:fillRect/>
          </a:stretch>
        </p:blipFill>
        <p:spPr>
          <a:xfrm>
            <a:off x="1129704" y="3688080"/>
            <a:ext cx="9309696" cy="2987040"/>
          </a:xfrm>
          <a:prstGeom prst="rect">
            <a:avLst/>
          </a:prstGeom>
        </p:spPr>
      </p:pic>
    </p:spTree>
    <p:extLst>
      <p:ext uri="{BB962C8B-B14F-4D97-AF65-F5344CB8AC3E}">
        <p14:creationId xmlns:p14="http://schemas.microsoft.com/office/powerpoint/2010/main" val="284181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25A-0695-CDD4-F555-E1362D0219D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Project Demo</a:t>
            </a:r>
          </a:p>
        </p:txBody>
      </p:sp>
      <p:pic>
        <p:nvPicPr>
          <p:cNvPr id="5" name="ProjectRecording">
            <a:hlinkClick r:id="" action="ppaction://media"/>
            <a:extLst>
              <a:ext uri="{FF2B5EF4-FFF2-40B4-BE49-F238E27FC236}">
                <a16:creationId xmlns:a16="http://schemas.microsoft.com/office/drawing/2014/main" id="{AF27A936-D465-B905-5B3B-CA8C7B96BD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2176" y="1447800"/>
            <a:ext cx="9222424" cy="4617750"/>
          </a:xfrm>
          <a:prstGeom prst="rect">
            <a:avLst/>
          </a:prstGeom>
        </p:spPr>
      </p:pic>
    </p:spTree>
    <p:extLst>
      <p:ext uri="{BB962C8B-B14F-4D97-AF65-F5344CB8AC3E}">
        <p14:creationId xmlns:p14="http://schemas.microsoft.com/office/powerpoint/2010/main" val="12276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25A-0695-CDD4-F555-E1362D0219D8}"/>
              </a:ext>
            </a:extLst>
          </p:cNvPr>
          <p:cNvSpPr>
            <a:spLocks noGrp="1"/>
          </p:cNvSpPr>
          <p:nvPr>
            <p:ph type="title"/>
          </p:nvPr>
        </p:nvSpPr>
        <p:spPr>
          <a:xfrm>
            <a:off x="916939" y="1066800"/>
            <a:ext cx="9072880" cy="492443"/>
          </a:xfrm>
        </p:spPr>
        <p:txBody>
          <a:bodyPr/>
          <a:lstStyle/>
          <a:p>
            <a:r>
              <a:rPr lang="en-IN" dirty="0">
                <a:latin typeface="Times New Roman" panose="02020603050405020304" pitchFamily="18" charset="0"/>
                <a:cs typeface="Times New Roman" panose="02020603050405020304" pitchFamily="18" charset="0"/>
              </a:rPr>
              <a:t>Future Work</a:t>
            </a:r>
          </a:p>
        </p:txBody>
      </p:sp>
      <p:sp>
        <p:nvSpPr>
          <p:cNvPr id="4" name="Content Placeholder 3">
            <a:extLst>
              <a:ext uri="{FF2B5EF4-FFF2-40B4-BE49-F238E27FC236}">
                <a16:creationId xmlns:a16="http://schemas.microsoft.com/office/drawing/2014/main" id="{8FEBA4D2-E6C3-D76C-1606-126BFE4D2F8F}"/>
              </a:ext>
            </a:extLst>
          </p:cNvPr>
          <p:cNvSpPr>
            <a:spLocks noGrp="1"/>
          </p:cNvSpPr>
          <p:nvPr>
            <p:ph idx="1"/>
          </p:nvPr>
        </p:nvSpPr>
        <p:spPr>
          <a:xfrm>
            <a:off x="916938" y="1985962"/>
            <a:ext cx="10055861" cy="2545377"/>
          </a:xfrm>
        </p:spPr>
        <p:txBody>
          <a:bodyPr/>
          <a:lstStyle/>
          <a:p>
            <a:pPr marL="285750" indent="-285750" algn="just">
              <a:lnSpc>
                <a:spcPct val="17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implementation means creating a system that can quickly detect potholes while driving, working fast enough to keep up with the vehicle's speed. </a:t>
            </a:r>
          </a:p>
          <a:p>
            <a:pPr marL="285750" indent="-285750" algn="just">
              <a:lnSpc>
                <a:spcPct val="17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involves making the pothole detection system smaller, faster, and more efficient by using techniques like pruning, quantization, and parallelization. </a:t>
            </a:r>
          </a:p>
          <a:p>
            <a:pPr marL="285750" indent="-285750" algn="just">
              <a:lnSpc>
                <a:spcPct val="17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allows the system to give drivers immediate warnings about potholes as they drive.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318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25A-0695-CDD4-F555-E1362D0219D8}"/>
              </a:ext>
            </a:extLst>
          </p:cNvPr>
          <p:cNvSpPr>
            <a:spLocks noGrp="1"/>
          </p:cNvSpPr>
          <p:nvPr>
            <p:ph type="title"/>
          </p:nvPr>
        </p:nvSpPr>
        <p:spPr>
          <a:xfrm>
            <a:off x="916939" y="1066800"/>
            <a:ext cx="9072880" cy="914400"/>
          </a:xfrm>
        </p:spPr>
        <p:txBody>
          <a:bodyPr/>
          <a:lstStyle/>
          <a:p>
            <a:r>
              <a:rPr lang="en-IN" dirty="0">
                <a:latin typeface="Times New Roman" panose="02020603050405020304" pitchFamily="18" charset="0"/>
                <a:cs typeface="Times New Roman" panose="02020603050405020304" pitchFamily="18" charset="0"/>
              </a:rPr>
              <a:t>GitHub Link</a:t>
            </a:r>
          </a:p>
        </p:txBody>
      </p:sp>
      <p:sp>
        <p:nvSpPr>
          <p:cNvPr id="4" name="Content Placeholder 3">
            <a:extLst>
              <a:ext uri="{FF2B5EF4-FFF2-40B4-BE49-F238E27FC236}">
                <a16:creationId xmlns:a16="http://schemas.microsoft.com/office/drawing/2014/main" id="{8FEBA4D2-E6C3-D76C-1606-126BFE4D2F8F}"/>
              </a:ext>
            </a:extLst>
          </p:cNvPr>
          <p:cNvSpPr>
            <a:spLocks noGrp="1"/>
          </p:cNvSpPr>
          <p:nvPr>
            <p:ph idx="1"/>
          </p:nvPr>
        </p:nvSpPr>
        <p:spPr>
          <a:xfrm>
            <a:off x="916939" y="1985962"/>
            <a:ext cx="9906000" cy="615553"/>
          </a:xfrm>
        </p:spPr>
        <p:txBody>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hlinkClick r:id="rId2"/>
              </a:rPr>
              <a:t>https://github.com/Group5-PotHoleDetectionProject/PotHoleDetection</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67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0DAC-AF1D-6FF3-C97E-35834C4389EA}"/>
              </a:ext>
            </a:extLst>
          </p:cNvPr>
          <p:cNvSpPr>
            <a:spLocks noGrp="1"/>
          </p:cNvSpPr>
          <p:nvPr>
            <p:ph type="title"/>
          </p:nvPr>
        </p:nvSpPr>
        <p:spPr>
          <a:xfrm>
            <a:off x="916939" y="990600"/>
            <a:ext cx="9072880" cy="762000"/>
          </a:xfrm>
        </p:spPr>
        <p:txBody>
          <a:bodyPr/>
          <a:lstStyle/>
          <a:p>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EBDD60D-9A2E-1264-CF6E-6FC1BF3DBA3F}"/>
              </a:ext>
            </a:extLst>
          </p:cNvPr>
          <p:cNvSpPr>
            <a:spLocks noGrp="1"/>
          </p:cNvSpPr>
          <p:nvPr>
            <p:ph idx="1"/>
          </p:nvPr>
        </p:nvSpPr>
        <p:spPr>
          <a:xfrm>
            <a:off x="916939" y="1600200"/>
            <a:ext cx="9903461" cy="4724400"/>
          </a:xfrm>
        </p:spPr>
        <p:txBody>
          <a:bodyPr>
            <a:normAutofit fontScale="92500" lnSpcReduction="20000"/>
          </a:bodyPr>
          <a:lstStyle/>
          <a:p>
            <a:pPr algn="just">
              <a:lnSpc>
                <a:spcPct val="170000"/>
              </a:lnSpc>
            </a:pPr>
            <a:endParaRPr lang="en-IN" sz="1800" dirty="0">
              <a:latin typeface="Times New Roman" panose="02020603050405020304" pitchFamily="18" charset="0"/>
              <a:cs typeface="Times New Roman" panose="02020603050405020304" pitchFamily="18" charset="0"/>
            </a:endParaRPr>
          </a:p>
          <a:p>
            <a:pPr marL="342900" indent="-342900" algn="just">
              <a:lnSpc>
                <a:spcPct val="170000"/>
              </a:lnSpc>
              <a:buFont typeface="+mj-lt"/>
              <a:buAutoNum type="arabicPeriod"/>
            </a:pPr>
            <a:r>
              <a:rPr lang="en-IN" sz="1800" dirty="0">
                <a:latin typeface="Times New Roman" panose="02020603050405020304" pitchFamily="18" charset="0"/>
                <a:cs typeface="Times New Roman" panose="02020603050405020304" pitchFamily="18" charset="0"/>
              </a:rPr>
              <a:t>Dhiman, A., &amp; </a:t>
            </a:r>
            <a:r>
              <a:rPr lang="en-IN" sz="1800" dirty="0" err="1">
                <a:latin typeface="Times New Roman" panose="02020603050405020304" pitchFamily="18" charset="0"/>
                <a:cs typeface="Times New Roman" panose="02020603050405020304" pitchFamily="18" charset="0"/>
              </a:rPr>
              <a:t>Klette</a:t>
            </a:r>
            <a:r>
              <a:rPr lang="en-IN" sz="1800" dirty="0">
                <a:latin typeface="Times New Roman" panose="02020603050405020304" pitchFamily="18" charset="0"/>
                <a:cs typeface="Times New Roman" panose="02020603050405020304" pitchFamily="18" charset="0"/>
              </a:rPr>
              <a:t>, R. (2019). Pothole Detection Using Computer Vision and Learning. IEEE Transactions on Intelligent Transportation Systems, 21(8), 3536-3550. DOI: 10.1109/TITS.2019.2931297</a:t>
            </a:r>
          </a:p>
          <a:p>
            <a:pPr marL="342900" indent="-342900" algn="just">
              <a:lnSpc>
                <a:spcPct val="170000"/>
              </a:lnSpc>
              <a:buFont typeface="+mj-lt"/>
              <a:buAutoNum type="arabicPeriod"/>
            </a:pPr>
            <a:r>
              <a:rPr lang="en-IN" sz="1800" dirty="0">
                <a:latin typeface="Times New Roman" panose="02020603050405020304" pitchFamily="18" charset="0"/>
                <a:cs typeface="Times New Roman" panose="02020603050405020304" pitchFamily="18" charset="0"/>
              </a:rPr>
              <a:t>Fan, R., </a:t>
            </a:r>
            <a:r>
              <a:rPr lang="en-IN" sz="1800" dirty="0" err="1">
                <a:latin typeface="Times New Roman" panose="02020603050405020304" pitchFamily="18" charset="0"/>
                <a:cs typeface="Times New Roman" panose="02020603050405020304" pitchFamily="18" charset="0"/>
              </a:rPr>
              <a:t>Ozgunalp</a:t>
            </a:r>
            <a:r>
              <a:rPr lang="en-IN" sz="1800" dirty="0">
                <a:latin typeface="Times New Roman" panose="02020603050405020304" pitchFamily="18" charset="0"/>
                <a:cs typeface="Times New Roman" panose="02020603050405020304" pitchFamily="18" charset="0"/>
              </a:rPr>
              <a:t>, U., Hosking, B., Liu, M., &amp; Pitas, I. (2019). Pothole Detection Based on Disparity Transformation and Road Surface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*IEEE Transactions on Image Processing*, 29, 897-908. DOI: [10.1109/TIP.2019.2931297]</a:t>
            </a:r>
          </a:p>
          <a:p>
            <a:pPr marL="342900" indent="-342900" algn="just">
              <a:lnSpc>
                <a:spcPct val="170000"/>
              </a:lnSpc>
              <a:buFont typeface="+mj-lt"/>
              <a:buAutoNum type="arabicPeriod"/>
            </a:pPr>
            <a:r>
              <a:rPr lang="en-IN" sz="1800" dirty="0">
                <a:latin typeface="Times New Roman" panose="02020603050405020304" pitchFamily="18" charset="0"/>
                <a:cs typeface="Times New Roman" panose="02020603050405020304" pitchFamily="18" charset="0"/>
              </a:rPr>
              <a:t>An, K.E., Lee, S.W., Ryu, S.K., Seo, D. (2018, January). Detecting a pothole using deep convolutional neural network models for an adaptive shock observing in a vehicle driving. In: *Consumer Electronics (ICCE), 2018 IEEE International Conference on*, pp. 1-2.</a:t>
            </a:r>
          </a:p>
          <a:p>
            <a:pPr marL="342900" indent="-342900" algn="just">
              <a:lnSpc>
                <a:spcPct val="170000"/>
              </a:lnSpc>
              <a:buFont typeface="+mj-lt"/>
              <a:buAutoNum type="arabicPeriod"/>
            </a:pPr>
            <a:r>
              <a:rPr lang="en-IN" sz="1800" dirty="0">
                <a:latin typeface="Times New Roman" panose="02020603050405020304" pitchFamily="18" charset="0"/>
                <a:cs typeface="Times New Roman" panose="02020603050405020304" pitchFamily="18" charset="0"/>
              </a:rPr>
              <a:t>Moazzam, I., Kamal, K., </a:t>
            </a:r>
            <a:r>
              <a:rPr lang="en-IN" sz="1800" dirty="0" err="1">
                <a:latin typeface="Times New Roman" panose="02020603050405020304" pitchFamily="18" charset="0"/>
                <a:cs typeface="Times New Roman" panose="02020603050405020304" pitchFamily="18" charset="0"/>
              </a:rPr>
              <a:t>Mathavan</a:t>
            </a:r>
            <a:r>
              <a:rPr lang="en-IN" sz="1800" dirty="0">
                <a:latin typeface="Times New Roman" panose="02020603050405020304" pitchFamily="18" charset="0"/>
                <a:cs typeface="Times New Roman" panose="02020603050405020304" pitchFamily="18" charset="0"/>
              </a:rPr>
              <a:t>, S., Usman, S., Rahman, M. (2013). Metrology and visualization of potholes using the Microsoft Kinect sensor. In: *Proceedings of the 16th International IEEE Annual Conference on Intelligent Transportation Systems (2013)*, pp. 1284-1291.</a:t>
            </a:r>
          </a:p>
        </p:txBody>
      </p:sp>
    </p:spTree>
    <p:extLst>
      <p:ext uri="{BB962C8B-B14F-4D97-AF65-F5344CB8AC3E}">
        <p14:creationId xmlns:p14="http://schemas.microsoft.com/office/powerpoint/2010/main" val="274176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4B45DC-E74F-4D2E-E43D-D45DB7B888D8}"/>
              </a:ext>
            </a:extLst>
          </p:cNvPr>
          <p:cNvSpPr>
            <a:spLocks noGrp="1"/>
          </p:cNvSpPr>
          <p:nvPr>
            <p:ph type="body" idx="1"/>
          </p:nvPr>
        </p:nvSpPr>
        <p:spPr>
          <a:xfrm>
            <a:off x="916939" y="2893058"/>
            <a:ext cx="10562743" cy="2708434"/>
          </a:xfrm>
        </p:spPr>
        <p:txBody>
          <a:bodyPr/>
          <a:lstStyle/>
          <a:p>
            <a:pPr algn="ctr"/>
            <a:r>
              <a:rPr lang="en-IN" sz="8800" dirty="0">
                <a:latin typeface="Times New Roman" panose="02020603050405020304" pitchFamily="18" charset="0"/>
                <a:cs typeface="Times New Roman" panose="02020603050405020304" pitchFamily="18" charset="0"/>
              </a:rPr>
              <a:t>Thank You!!</a:t>
            </a:r>
          </a:p>
          <a:p>
            <a:pPr algn="ctr"/>
            <a:endParaRPr lang="en-IN" sz="8800" dirty="0"/>
          </a:p>
        </p:txBody>
      </p:sp>
    </p:spTree>
    <p:extLst>
      <p:ext uri="{BB962C8B-B14F-4D97-AF65-F5344CB8AC3E}">
        <p14:creationId xmlns:p14="http://schemas.microsoft.com/office/powerpoint/2010/main" val="262043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3BF0D8-4D1B-C186-4E42-DB27389A4761}"/>
              </a:ext>
            </a:extLst>
          </p:cNvPr>
          <p:cNvPicPr>
            <a:picLocks noChangeAspect="1"/>
          </p:cNvPicPr>
          <p:nvPr/>
        </p:nvPicPr>
        <p:blipFill>
          <a:blip r:embed="rId2"/>
          <a:stretch>
            <a:fillRect/>
          </a:stretch>
        </p:blipFill>
        <p:spPr>
          <a:xfrm>
            <a:off x="3200400" y="1723786"/>
            <a:ext cx="5105400" cy="3838813"/>
          </a:xfrm>
          <a:prstGeom prst="rect">
            <a:avLst/>
          </a:prstGeom>
        </p:spPr>
      </p:pic>
    </p:spTree>
    <p:extLst>
      <p:ext uri="{BB962C8B-B14F-4D97-AF65-F5344CB8AC3E}">
        <p14:creationId xmlns:p14="http://schemas.microsoft.com/office/powerpoint/2010/main" val="401816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CBCD-3AE2-FD87-0F37-B9E11C75176F}"/>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9A3B9F-721C-DAF5-CC89-3439F280E9FB}"/>
              </a:ext>
            </a:extLst>
          </p:cNvPr>
          <p:cNvSpPr>
            <a:spLocks noGrp="1"/>
          </p:cNvSpPr>
          <p:nvPr>
            <p:ph idx="1"/>
          </p:nvPr>
        </p:nvSpPr>
        <p:spPr>
          <a:xfrm>
            <a:off x="838200" y="1825625"/>
            <a:ext cx="6062663" cy="3442289"/>
          </a:xfrm>
        </p:spPr>
        <p:txBody>
          <a:bodyPr/>
          <a:lstStyle/>
          <a:p>
            <a:pPr marL="0" indent="0" algn="just">
              <a:lnSpc>
                <a:spcPct val="150000"/>
              </a:lnSpc>
              <a:buNone/>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Problem:</a:t>
            </a:r>
          </a:p>
          <a:p>
            <a:pPr algn="just">
              <a:lnSpc>
                <a:spcPct val="150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One of the main factors contributing to vehicle wear and tear and traffic accidents is the existence of potholes on the roadways. Small and big potholes are appearing on the roads in practically every city in the nation as a result of rising vehicle traffic and pollution. Manually gathering data on roadway damage is dangerous and time-consuming for people.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3760BDE-257F-128C-358C-BE7F91868A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4262" y="2054225"/>
            <a:ext cx="4152900" cy="3146426"/>
          </a:xfrm>
          <a:prstGeom prst="rect">
            <a:avLst/>
          </a:prstGeom>
        </p:spPr>
      </p:pic>
    </p:spTree>
    <p:extLst>
      <p:ext uri="{BB962C8B-B14F-4D97-AF65-F5344CB8AC3E}">
        <p14:creationId xmlns:p14="http://schemas.microsoft.com/office/powerpoint/2010/main" val="179133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Products</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3935949"/>
          </a:xfrm>
        </p:spPr>
        <p:txBody>
          <a:bodyPr/>
          <a:lstStyle/>
          <a:p>
            <a:pPr marL="457200" lvl="0" indent="-457200" algn="just">
              <a:lnSpc>
                <a:spcPct val="150000"/>
              </a:lnSpc>
              <a:spcAft>
                <a:spcPts val="600"/>
              </a:spcAft>
              <a:buFont typeface="+mj-lt"/>
              <a:buAutoNum type="arabicPeriod"/>
            </a:pPr>
            <a:r>
              <a:rPr lang="en-US" sz="2000" dirty="0">
                <a:effectLst/>
                <a:latin typeface="Times New Roman" panose="02020603050405020304" pitchFamily="18" charset="0"/>
                <a:ea typeface="Times New Roman" panose="02020603050405020304" pitchFamily="18" charset="0"/>
              </a:rPr>
              <a:t>Pothole Detection Using Computer Vision and Learning</a:t>
            </a:r>
          </a:p>
          <a:p>
            <a:pPr marL="457200" indent="-457200" algn="just">
              <a:lnSpc>
                <a:spcPct val="150000"/>
              </a:lnSpc>
              <a:spcAft>
                <a:spcPts val="600"/>
              </a:spcAft>
              <a:buFont typeface="+mj-lt"/>
              <a:buAutoNum type="arabicPeriod"/>
            </a:pPr>
            <a:r>
              <a:rPr lang="en-US" sz="2000" dirty="0">
                <a:effectLst/>
                <a:latin typeface="Times New Roman" panose="02020603050405020304" pitchFamily="18" charset="0"/>
                <a:ea typeface="Times New Roman" panose="02020603050405020304" pitchFamily="18" charset="0"/>
              </a:rPr>
              <a:t>Pothole Detection Based on Disparity Transformation and Road Surface Modeling</a:t>
            </a:r>
            <a:endParaRPr lang="en-IN" sz="2000" dirty="0">
              <a:effectLst/>
              <a:latin typeface="Times New Roman" panose="02020603050405020304" pitchFamily="18" charset="0"/>
              <a:ea typeface="Times New Roman" panose="02020603050405020304" pitchFamily="18" charset="0"/>
            </a:endParaRPr>
          </a:p>
          <a:p>
            <a:pPr marL="457200" indent="-457200" algn="just">
              <a:lnSpc>
                <a:spcPct val="150000"/>
              </a:lnSpc>
              <a:spcAft>
                <a:spcPts val="600"/>
              </a:spcAft>
              <a:buFont typeface="+mj-lt"/>
              <a:buAutoNum type="arabicPeriod"/>
            </a:pPr>
            <a:r>
              <a:rPr lang="en-US" sz="2000" dirty="0">
                <a:effectLst/>
                <a:latin typeface="Times New Roman" panose="02020603050405020304" pitchFamily="18" charset="0"/>
                <a:ea typeface="Times New Roman" panose="02020603050405020304" pitchFamily="18" charset="0"/>
              </a:rPr>
              <a:t>Novel Feature Extractions for Reflection, Alligator Cracks and Potholes Road Surface Classification.</a:t>
            </a:r>
          </a:p>
          <a:p>
            <a:pPr marL="457200" indent="-457200" algn="just">
              <a:lnSpc>
                <a:spcPct val="150000"/>
              </a:lnSpc>
              <a:spcAft>
                <a:spcPts val="600"/>
              </a:spcAft>
              <a:buFont typeface="+mj-lt"/>
              <a:buAutoNum type="arabicPeriod"/>
            </a:pPr>
            <a:r>
              <a:rPr lang="en-US" sz="2000" dirty="0">
                <a:effectLst/>
                <a:latin typeface="Times New Roman" panose="02020603050405020304" pitchFamily="18" charset="0"/>
                <a:ea typeface="Times New Roman" panose="02020603050405020304" pitchFamily="18" charset="0"/>
              </a:rPr>
              <a:t>Detection of Asphalt Pavement Potholes and Cracks Based on the Unmanned Aerial Vehicle Multispectral Imagery</a:t>
            </a:r>
            <a:endParaRPr lang="en-IN" sz="2000" dirty="0">
              <a:effectLst/>
              <a:latin typeface="Times New Roman" panose="02020603050405020304" pitchFamily="18" charset="0"/>
              <a:ea typeface="Times New Roman" panose="02020603050405020304" pitchFamily="18" charset="0"/>
            </a:endParaRPr>
          </a:p>
          <a:p>
            <a:pPr marL="342900" indent="-342900" algn="just">
              <a:lnSpc>
                <a:spcPct val="150000"/>
              </a:lnSpc>
              <a:spcAft>
                <a:spcPts val="600"/>
              </a:spcAft>
              <a:buFont typeface="+mj-lt"/>
              <a:buAutoNum type="arabicPeriod"/>
            </a:pP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Aft>
                <a:spcPts val="600"/>
              </a:spcAft>
              <a:buFont typeface="+mj-lt"/>
              <a:buAutoNum type="arabicPeriod"/>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84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Existing Products</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825625"/>
            <a:ext cx="9634538" cy="3349956"/>
          </a:xfrm>
        </p:spPr>
        <p:txBody>
          <a:bodyPr/>
          <a:lstStyle/>
          <a:p>
            <a:pPr marL="0" indent="0" algn="just">
              <a:lnSpc>
                <a:spcPct val="150000"/>
              </a:lnSpc>
              <a:buNone/>
            </a:pPr>
            <a:r>
              <a:rPr lang="en-IN" b="1" dirty="0">
                <a:latin typeface="Times New Roman" panose="02020603050405020304" pitchFamily="18" charset="0"/>
                <a:cs typeface="Times New Roman" panose="02020603050405020304" pitchFamily="18" charset="0"/>
              </a:rPr>
              <a:t>Drawbacks:</a:t>
            </a:r>
          </a:p>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Accuracy and Precision: </a:t>
            </a:r>
            <a:r>
              <a:rPr lang="en-US" sz="2000" dirty="0">
                <a:latin typeface="Times New Roman" panose="02020603050405020304" pitchFamily="18" charset="0"/>
                <a:cs typeface="Times New Roman" panose="02020603050405020304" pitchFamily="18" charset="0"/>
              </a:rPr>
              <a:t>limitations in accurately identifying potholes, especially in challenging conditions such as poor lighting, diverse road textures.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Detection Methodology: Use traditional computer vision techniques, such as edge detection, texture analysis, or shape recognition, to identify potholes based on specific features like disparity, reflection, or cracks.</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033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a:xfrm>
            <a:off x="916939" y="1066800"/>
            <a:ext cx="9072880" cy="762000"/>
          </a:xfrm>
        </p:spPr>
        <p:txBody>
          <a:bodyPr/>
          <a:lstStyle/>
          <a:p>
            <a:r>
              <a:rPr lang="en-IN" dirty="0">
                <a:latin typeface="Times New Roman" panose="02020603050405020304" pitchFamily="18" charset="0"/>
                <a:cs typeface="Times New Roman" panose="02020603050405020304" pitchFamily="18" charset="0"/>
              </a:rPr>
              <a:t>Proposed Product</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2133600"/>
            <a:ext cx="9634538" cy="2426626"/>
          </a:xfrm>
        </p:spPr>
        <p:txBody>
          <a:bodyPr/>
          <a:lstStyle/>
          <a:p>
            <a:pPr marL="342900" indent="-342900" algn="just">
              <a:lnSpc>
                <a:spcPct val="150000"/>
              </a:lnSpc>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 development of deep learning makes it possible to automatically identify road damage from the gathered road picture data. We offer a road pothole classification system based on a convolutional neural network using TensorFlow and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Keras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pPr>
            <a:endParaRPr lang="en-IN" dirty="0">
              <a:latin typeface="Times New Roman" panose="02020603050405020304" pitchFamily="18" charset="0"/>
              <a:cs typeface="Times New Roman" panose="02020603050405020304" pitchFamily="18" charset="0"/>
            </a:endParaRP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096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a:xfrm>
            <a:off x="916939" y="1066800"/>
            <a:ext cx="9072880" cy="758824"/>
          </a:xfrm>
        </p:spPr>
        <p:txBody>
          <a:bodyPr/>
          <a:lstStyle/>
          <a:p>
            <a:r>
              <a:rPr lang="en-IN" dirty="0">
                <a:latin typeface="Times New Roman" panose="02020603050405020304" pitchFamily="18" charset="0"/>
                <a:cs typeface="Times New Roman" panose="02020603050405020304" pitchFamily="18" charset="0"/>
              </a:rPr>
              <a:t>Product Value</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762000" y="2362201"/>
            <a:ext cx="9634538" cy="3257623"/>
          </a:xfrm>
        </p:spPr>
        <p:txBody>
          <a:bodyPr/>
          <a:lstStyle/>
          <a:p>
            <a:pPr marL="342900" indent="-342900" algn="just">
              <a:lnSpc>
                <a:spcPct val="150000"/>
              </a:lnSpc>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Manually inspecting for potholes on roads is time-consuming and labour-intensive. This product automates the process which significantly reduces the time and resources required for inspection and maintenance.</a:t>
            </a:r>
          </a:p>
          <a:p>
            <a:pPr marL="342900" indent="-342900" algn="just">
              <a:lnSpc>
                <a:spcPct val="150000"/>
              </a:lnSpc>
              <a:buFont typeface="Arial" panose="020B0604020202020204" pitchFamily="34" charset="0"/>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Potholes might lead to accidents, injuries, and vehicle damage. Through this product we can identify the potholes and can take necessary actions to reduce the damage caused by potholes.</a:t>
            </a:r>
          </a:p>
          <a:p>
            <a:pPr marL="0" indent="0" algn="just">
              <a:lnSpc>
                <a:spcPct val="15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05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a:xfrm>
            <a:off x="916939" y="1066800"/>
            <a:ext cx="9072880" cy="758824"/>
          </a:xfrm>
        </p:spPr>
        <p:txBody>
          <a:bodyPr/>
          <a:lstStyle/>
          <a:p>
            <a:r>
              <a:rPr lang="en-IN" dirty="0">
                <a:latin typeface="Times New Roman" panose="02020603050405020304" pitchFamily="18" charset="0"/>
                <a:cs typeface="Times New Roman" panose="02020603050405020304" pitchFamily="18" charset="0"/>
              </a:rPr>
              <a:t>Technology</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916938" y="2133601"/>
            <a:ext cx="9479599" cy="2743200"/>
          </a:xfrm>
        </p:spPr>
        <p:txBody>
          <a:bodyPr>
            <a:normAutofit/>
          </a:bodyPr>
          <a:lstStyle/>
          <a:p>
            <a:pPr marL="342900" indent="-342900" algn="just">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Programming Language: </a:t>
            </a:r>
            <a:r>
              <a:rPr lang="en-IN" sz="2000" dirty="0">
                <a:latin typeface="Times New Roman" panose="02020603050405020304" pitchFamily="18" charset="0"/>
                <a:cs typeface="Times New Roman" panose="02020603050405020304" pitchFamily="18" charset="0"/>
              </a:rPr>
              <a:t>Python</a:t>
            </a:r>
          </a:p>
          <a:p>
            <a:pPr marL="342900" indent="-342900" algn="just">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Deep Learning Libraries:  </a:t>
            </a:r>
            <a:r>
              <a:rPr lang="en-IN" sz="2000" dirty="0">
                <a:latin typeface="Times New Roman" panose="02020603050405020304" pitchFamily="18" charset="0"/>
                <a:cs typeface="Times New Roman" panose="02020603050405020304" pitchFamily="18" charset="0"/>
              </a:rPr>
              <a:t>TensorFlow, </a:t>
            </a:r>
            <a:r>
              <a:rPr lang="en-IN" sz="2000" dirty="0" err="1">
                <a:latin typeface="Times New Roman" panose="02020603050405020304" pitchFamily="18" charset="0"/>
                <a:cs typeface="Times New Roman" panose="02020603050405020304" pitchFamily="18" charset="0"/>
              </a:rPr>
              <a:t>Keras</a:t>
            </a:r>
            <a:endParaRPr lang="en-I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Data Visualization Library: </a:t>
            </a:r>
            <a:r>
              <a:rPr lang="en-IN" sz="2000" dirty="0">
                <a:latin typeface="Times New Roman" panose="02020603050405020304" pitchFamily="18" charset="0"/>
                <a:cs typeface="Times New Roman" panose="02020603050405020304" pitchFamily="18" charset="0"/>
              </a:rPr>
              <a:t>Matplotlib</a:t>
            </a:r>
          </a:p>
          <a:p>
            <a:pPr marL="342900" indent="-342900" algn="just">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Deep Learning Model: </a:t>
            </a:r>
            <a:r>
              <a:rPr lang="en-IN" sz="2000" dirty="0">
                <a:latin typeface="Times New Roman" panose="02020603050405020304" pitchFamily="18" charset="0"/>
                <a:cs typeface="Times New Roman" panose="02020603050405020304" pitchFamily="18" charset="0"/>
              </a:rPr>
              <a:t>Convolutional Neural Network (CNN)</a:t>
            </a:r>
          </a:p>
          <a:p>
            <a:pPr marL="342900" indent="-342900" algn="just">
              <a:lnSpc>
                <a:spcPct val="15000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Graphical User Interface (GUI) Toolkit: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Tkinter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23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9F03-4022-A995-3718-D0F1B70D906D}"/>
              </a:ext>
            </a:extLst>
          </p:cNvPr>
          <p:cNvSpPr>
            <a:spLocks noGrp="1"/>
          </p:cNvSpPr>
          <p:nvPr>
            <p:ph type="title"/>
          </p:nvPr>
        </p:nvSpPr>
        <p:spPr>
          <a:xfrm>
            <a:off x="916939" y="914400"/>
            <a:ext cx="9072880" cy="685800"/>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6208B199-BE60-0022-ED1F-03D0787D6E6A}"/>
              </a:ext>
            </a:extLst>
          </p:cNvPr>
          <p:cNvSpPr>
            <a:spLocks noGrp="1"/>
          </p:cNvSpPr>
          <p:nvPr>
            <p:ph idx="1"/>
          </p:nvPr>
        </p:nvSpPr>
        <p:spPr>
          <a:xfrm>
            <a:off x="838200" y="1981199"/>
            <a:ext cx="10668000" cy="3581401"/>
          </a:xfrm>
        </p:spPr>
        <p:txBody>
          <a:bodyPr>
            <a:normAutofit/>
          </a:bodyPr>
          <a:lstStyle/>
          <a:p>
            <a:pPr marL="342900" indent="-342900" algn="just">
              <a:lnSpc>
                <a:spcPct val="150000"/>
              </a:lnSpc>
              <a:buFont typeface="Arial" panose="020B0604020202020204" pitchFamily="34" charset="0"/>
              <a:buChar char="•"/>
              <a:defRPr sz="1800"/>
            </a:pPr>
            <a:r>
              <a:rPr lang="en-US" sz="2000" dirty="0">
                <a:latin typeface="Times New Roman" panose="02020603050405020304" pitchFamily="18" charset="0"/>
                <a:cs typeface="Times New Roman" panose="02020603050405020304" pitchFamily="18" charset="0"/>
              </a:rPr>
              <a:t>The dataset will be preprocessed such as Image reshaping, resizing and conversion to an array form. </a:t>
            </a:r>
          </a:p>
          <a:p>
            <a:pPr marL="342900" indent="-342900" algn="just">
              <a:lnSpc>
                <a:spcPct val="150000"/>
              </a:lnSpc>
              <a:buFont typeface="Arial" panose="020B0604020202020204" pitchFamily="34" charset="0"/>
              <a:buChar char="•"/>
              <a:defRPr sz="1800"/>
            </a:pPr>
            <a:r>
              <a:rPr lang="en-US" sz="2000" dirty="0">
                <a:latin typeface="Times New Roman" panose="02020603050405020304" pitchFamily="18" charset="0"/>
                <a:cs typeface="Times New Roman" panose="02020603050405020304" pitchFamily="18" charset="0"/>
              </a:rPr>
              <a:t>Similar processing is also done on the test image. A dataset consisting of different Road Potholes is obtained, out of which any image will be used as a test image for the software.</a:t>
            </a:r>
          </a:p>
          <a:p>
            <a:pPr marL="342900" indent="-342900" algn="just">
              <a:lnSpc>
                <a:spcPct val="150000"/>
              </a:lnSpc>
              <a:buFont typeface="Arial" panose="020B0604020202020204" pitchFamily="34" charset="0"/>
              <a:buChar char="•"/>
              <a:defRPr sz="1800"/>
            </a:pPr>
            <a:r>
              <a:rPr lang="en-US" sz="2000" dirty="0">
                <a:latin typeface="Times New Roman" panose="02020603050405020304" pitchFamily="18" charset="0"/>
                <a:cs typeface="Times New Roman" panose="02020603050405020304" pitchFamily="18" charset="0"/>
              </a:rPr>
              <a:t>The training dataset will be used to train the model, so that it will be able to identify the test images.</a:t>
            </a:r>
          </a:p>
          <a:p>
            <a:pPr marL="342900" indent="-342900" algn="just">
              <a:lnSpc>
                <a:spcPct val="150000"/>
              </a:lnSpc>
              <a:buFont typeface="Arial" panose="020B0604020202020204" pitchFamily="34" charset="0"/>
              <a:buChar char="•"/>
              <a:defRPr sz="1800"/>
            </a:pPr>
            <a:r>
              <a:rPr lang="en-US" sz="2000" dirty="0">
                <a:latin typeface="Times New Roman" panose="02020603050405020304" pitchFamily="18" charset="0"/>
                <a:cs typeface="Times New Roman" panose="02020603050405020304" pitchFamily="18" charset="0"/>
              </a:rPr>
              <a:t>After the model is trained successfully, the software can identify the Road Pothole Classification image contained in the dataset.</a:t>
            </a: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45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454C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TotalTime>
  <Words>988</Words>
  <Application>Microsoft Office PowerPoint</Application>
  <PresentationFormat>Widescreen</PresentationFormat>
  <Paragraphs>98</Paragraphs>
  <Slides>26</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MT</vt:lpstr>
      <vt:lpstr>Calibri</vt:lpstr>
      <vt:lpstr>Courier New</vt:lpstr>
      <vt:lpstr>Times New Roman</vt:lpstr>
      <vt:lpstr>Office Theme</vt:lpstr>
      <vt:lpstr>PowerPoint Presentation</vt:lpstr>
      <vt:lpstr>Pothole Detection System</vt:lpstr>
      <vt:lpstr>Problem Statement</vt:lpstr>
      <vt:lpstr>Existing Products</vt:lpstr>
      <vt:lpstr>Existing Products</vt:lpstr>
      <vt:lpstr>Proposed Product</vt:lpstr>
      <vt:lpstr>Product Value</vt:lpstr>
      <vt:lpstr>Technology</vt:lpstr>
      <vt:lpstr>Methodology</vt:lpstr>
      <vt:lpstr>Project Stages </vt:lpstr>
      <vt:lpstr>Project Stages </vt:lpstr>
      <vt:lpstr>Project Stages </vt:lpstr>
      <vt:lpstr>Project Stages </vt:lpstr>
      <vt:lpstr>Project Stages </vt:lpstr>
      <vt:lpstr>Project Stages </vt:lpstr>
      <vt:lpstr>Project Stages </vt:lpstr>
      <vt:lpstr>Project Stages </vt:lpstr>
      <vt:lpstr>GUI</vt:lpstr>
      <vt:lpstr>Performance Metrics</vt:lpstr>
      <vt:lpstr>Performance Metrics</vt:lpstr>
      <vt:lpstr>Project Demo</vt:lpstr>
      <vt:lpstr>Future Work</vt:lpstr>
      <vt:lpstr>GitHub Link</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PAMIDI VIDYA</dc:creator>
  <cp:lastModifiedBy>vidya pamidi</cp:lastModifiedBy>
  <cp:revision>37</cp:revision>
  <dcterms:created xsi:type="dcterms:W3CDTF">2024-04-26T01:51:56Z</dcterms:created>
  <dcterms:modified xsi:type="dcterms:W3CDTF">2024-05-03T03:06:44Z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2024-01-23T00:00:00Z</vt:filetime>
  </property>
  <property fmtid="{D5CDD505-2E9C-101B-9397-08002B2CF9AE}" pid="3" name="LastSaved">
    <vt:filetime>2024-04-26T00:00:00Z</vt:filetime>
  </property>
  <property fmtid="{D5CDD505-2E9C-101B-9397-08002B2CF9AE}" pid="4" name="Producer">
    <vt:lpwstr>macOS Version 14.1.2 (Build 23B92) Quartz PDFContext</vt:lpwstr>
  </property>
</Properties>
</file>